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88" r:id="rId2"/>
    <p:sldId id="307" r:id="rId3"/>
    <p:sldId id="308" r:id="rId4"/>
    <p:sldId id="309" r:id="rId5"/>
    <p:sldId id="311" r:id="rId6"/>
    <p:sldId id="312" r:id="rId7"/>
    <p:sldId id="313" r:id="rId8"/>
    <p:sldId id="310" r:id="rId9"/>
    <p:sldId id="314" r:id="rId10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E0CFB1"/>
    <a:srgbClr val="C00000"/>
    <a:srgbClr val="00B050"/>
    <a:srgbClr val="FFFFFF"/>
    <a:srgbClr val="DE7E7E"/>
    <a:srgbClr val="4B2A2A"/>
    <a:srgbClr val="385723"/>
    <a:srgbClr val="548235"/>
    <a:srgbClr val="D18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95" autoAdjust="0"/>
  </p:normalViewPr>
  <p:slideViewPr>
    <p:cSldViewPr snapToGrid="0" showGuides="1">
      <p:cViewPr varScale="1">
        <p:scale>
          <a:sx n="109" d="100"/>
          <a:sy n="109" d="100"/>
        </p:scale>
        <p:origin x="534" y="78"/>
      </p:cViewPr>
      <p:guideLst>
        <p:guide pos="3840"/>
        <p:guide orient="horz" pos="206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BAC381-ED72-45AF-A9C4-BC0E810F313D}" type="doc">
      <dgm:prSet loTypeId="urn:microsoft.com/office/officeart/2005/8/layout/list1" loCatId="list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6DCE4FA9-BD7B-46C0-8B97-DC75D0528F9B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44546A"/>
          </a:solidFill>
        </a:ln>
      </dgm:spPr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Председатель Общественной палаты Челябинской области</a:t>
          </a:r>
          <a:endParaRPr lang="ru-RU" sz="1400" b="1" kern="1200" dirty="0">
            <a:solidFill>
              <a:srgbClr val="002060"/>
            </a:solidFill>
            <a:latin typeface="+mn-lt"/>
            <a:ea typeface="+mn-ea"/>
            <a:cs typeface="+mn-cs"/>
          </a:endParaRPr>
        </a:p>
      </dgm:t>
    </dgm:pt>
    <dgm:pt modelId="{BDB319D1-2524-44DD-87DE-E413521E9EF7}" type="parTrans" cxnId="{C5437401-BE05-4E8C-AA9B-CD8E99685D1B}">
      <dgm:prSet/>
      <dgm:spPr/>
      <dgm:t>
        <a:bodyPr/>
        <a:lstStyle/>
        <a:p>
          <a:endParaRPr lang="ru-RU" sz="1800"/>
        </a:p>
      </dgm:t>
    </dgm:pt>
    <dgm:pt modelId="{A92ED122-3D60-43C6-9F6F-2A1581A7AFC0}" type="sibTrans" cxnId="{C5437401-BE05-4E8C-AA9B-CD8E99685D1B}">
      <dgm:prSet/>
      <dgm:spPr/>
      <dgm:t>
        <a:bodyPr/>
        <a:lstStyle/>
        <a:p>
          <a:endParaRPr lang="ru-RU" sz="1800"/>
        </a:p>
      </dgm:t>
    </dgm:pt>
    <dgm:pt modelId="{76E5C251-3914-4404-934A-BD5D8A866CAC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44546A"/>
          </a:solidFill>
        </a:ln>
      </dgm:spPr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Первый заместитель председателя</a:t>
          </a:r>
          <a:endParaRPr lang="ru-RU" sz="1400" b="1" kern="1200" dirty="0">
            <a:solidFill>
              <a:srgbClr val="002060"/>
            </a:solidFill>
            <a:latin typeface="+mn-lt"/>
            <a:ea typeface="+mn-ea"/>
            <a:cs typeface="+mn-cs"/>
          </a:endParaRPr>
        </a:p>
      </dgm:t>
    </dgm:pt>
    <dgm:pt modelId="{7977916A-0F14-4850-BEE5-CC50D69DE557}" type="parTrans" cxnId="{07377412-D204-4D28-8334-98DC5EE772AF}">
      <dgm:prSet/>
      <dgm:spPr/>
      <dgm:t>
        <a:bodyPr/>
        <a:lstStyle/>
        <a:p>
          <a:endParaRPr lang="ru-RU" sz="1800"/>
        </a:p>
      </dgm:t>
    </dgm:pt>
    <dgm:pt modelId="{5ACCD8D1-74F9-44CE-B8B6-1DB28F2551A3}" type="sibTrans" cxnId="{07377412-D204-4D28-8334-98DC5EE772AF}">
      <dgm:prSet/>
      <dgm:spPr/>
      <dgm:t>
        <a:bodyPr/>
        <a:lstStyle/>
        <a:p>
          <a:endParaRPr lang="ru-RU" sz="1800"/>
        </a:p>
      </dgm:t>
    </dgm:pt>
    <dgm:pt modelId="{3E5D4F34-D7A8-48B9-B0F8-C28E210E8B10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44546A"/>
          </a:solidFill>
        </a:ln>
      </dgm:spPr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Члены Общественной палаты Челябинской области</a:t>
          </a:r>
        </a:p>
      </dgm:t>
    </dgm:pt>
    <dgm:pt modelId="{47371A2C-D363-4EF9-9138-F95D897B0F2B}" type="parTrans" cxnId="{33D7D4CA-8A18-40FD-A7D8-30BB0733A687}">
      <dgm:prSet/>
      <dgm:spPr/>
      <dgm:t>
        <a:bodyPr/>
        <a:lstStyle/>
        <a:p>
          <a:endParaRPr lang="ru-RU" sz="1800"/>
        </a:p>
      </dgm:t>
    </dgm:pt>
    <dgm:pt modelId="{18BCD24B-3E4B-440C-B4FA-A718BD1304D6}" type="sibTrans" cxnId="{33D7D4CA-8A18-40FD-A7D8-30BB0733A687}">
      <dgm:prSet/>
      <dgm:spPr/>
      <dgm:t>
        <a:bodyPr/>
        <a:lstStyle/>
        <a:p>
          <a:endParaRPr lang="ru-RU" sz="1800"/>
        </a:p>
      </dgm:t>
    </dgm:pt>
    <dgm:pt modelId="{611AE794-7799-4D00-9D59-BF560413B203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44546A"/>
          </a:solidFill>
        </a:ln>
      </dgm:spPr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Руководители общественных палат муниципальных образований Челябинской области (44 территории)</a:t>
          </a:r>
          <a:endParaRPr lang="ru-RU" sz="1400" b="1" kern="1200" dirty="0">
            <a:solidFill>
              <a:srgbClr val="002060"/>
            </a:solidFill>
            <a:latin typeface="+mn-lt"/>
            <a:ea typeface="+mn-ea"/>
            <a:cs typeface="+mn-cs"/>
          </a:endParaRPr>
        </a:p>
      </dgm:t>
    </dgm:pt>
    <dgm:pt modelId="{54F8FEDB-E721-4719-89C6-A82C14BB3156}" type="parTrans" cxnId="{E18291CD-398B-4C27-B918-D91F33A46703}">
      <dgm:prSet/>
      <dgm:spPr/>
      <dgm:t>
        <a:bodyPr/>
        <a:lstStyle/>
        <a:p>
          <a:endParaRPr lang="ru-RU" sz="1800"/>
        </a:p>
      </dgm:t>
    </dgm:pt>
    <dgm:pt modelId="{E504FFF7-7BBF-424D-A21B-D21FE33DFAF0}" type="sibTrans" cxnId="{E18291CD-398B-4C27-B918-D91F33A46703}">
      <dgm:prSet/>
      <dgm:spPr/>
      <dgm:t>
        <a:bodyPr/>
        <a:lstStyle/>
        <a:p>
          <a:endParaRPr lang="ru-RU" sz="1800"/>
        </a:p>
      </dgm:t>
    </dgm:pt>
    <dgm:pt modelId="{2B7F2222-3C4B-4301-B917-959F03AE83BF}" type="pres">
      <dgm:prSet presAssocID="{40BAC381-ED72-45AF-A9C4-BC0E810F313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06A678-BD5B-4823-B36E-DDA07749BB9D}" type="pres">
      <dgm:prSet presAssocID="{6DCE4FA9-BD7B-46C0-8B97-DC75D0528F9B}" presName="parentLin" presStyleCnt="0"/>
      <dgm:spPr/>
      <dgm:t>
        <a:bodyPr/>
        <a:lstStyle/>
        <a:p>
          <a:endParaRPr lang="ru-RU"/>
        </a:p>
      </dgm:t>
    </dgm:pt>
    <dgm:pt modelId="{10DF4675-61E3-483D-9088-5C0BD6C05BDF}" type="pres">
      <dgm:prSet presAssocID="{6DCE4FA9-BD7B-46C0-8B97-DC75D0528F9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F2FD27D-ACEA-40C2-B314-4AB07B8E9CC0}" type="pres">
      <dgm:prSet presAssocID="{6DCE4FA9-BD7B-46C0-8B97-DC75D0528F9B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98EB9E-9203-4705-AC7B-28F40B928527}" type="pres">
      <dgm:prSet presAssocID="{6DCE4FA9-BD7B-46C0-8B97-DC75D0528F9B}" presName="negativeSpace" presStyleCnt="0"/>
      <dgm:spPr/>
      <dgm:t>
        <a:bodyPr/>
        <a:lstStyle/>
        <a:p>
          <a:endParaRPr lang="ru-RU"/>
        </a:p>
      </dgm:t>
    </dgm:pt>
    <dgm:pt modelId="{956F85F9-D0A2-4E85-BE9B-335A82F486C0}" type="pres">
      <dgm:prSet presAssocID="{6DCE4FA9-BD7B-46C0-8B97-DC75D0528F9B}" presName="childText" presStyleLbl="conFgAcc1" presStyleIdx="0" presStyleCnt="4">
        <dgm:presLayoutVars>
          <dgm:bulletEnabled val="1"/>
        </dgm:presLayoutVars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noFill/>
        <a:ln>
          <a:noFill/>
        </a:ln>
      </dgm:spPr>
      <dgm:t>
        <a:bodyPr/>
        <a:lstStyle/>
        <a:p>
          <a:endParaRPr lang="ru-RU"/>
        </a:p>
      </dgm:t>
    </dgm:pt>
    <dgm:pt modelId="{328EC174-40CF-4506-994B-3FBBE0E4AA61}" type="pres">
      <dgm:prSet presAssocID="{A92ED122-3D60-43C6-9F6F-2A1581A7AFC0}" presName="spaceBetweenRectangles" presStyleCnt="0"/>
      <dgm:spPr/>
      <dgm:t>
        <a:bodyPr/>
        <a:lstStyle/>
        <a:p>
          <a:endParaRPr lang="ru-RU"/>
        </a:p>
      </dgm:t>
    </dgm:pt>
    <dgm:pt modelId="{C211704B-43EE-48B8-BE34-DA1AE182B279}" type="pres">
      <dgm:prSet presAssocID="{76E5C251-3914-4404-934A-BD5D8A866CAC}" presName="parentLin" presStyleCnt="0"/>
      <dgm:spPr/>
      <dgm:t>
        <a:bodyPr/>
        <a:lstStyle/>
        <a:p>
          <a:endParaRPr lang="ru-RU"/>
        </a:p>
      </dgm:t>
    </dgm:pt>
    <dgm:pt modelId="{470CC59B-D116-4BB4-9EA4-18B109BC4DFD}" type="pres">
      <dgm:prSet presAssocID="{76E5C251-3914-4404-934A-BD5D8A866CAC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9B8E1D8-6A32-4423-B2DF-60615E4A23E9}" type="pres">
      <dgm:prSet presAssocID="{76E5C251-3914-4404-934A-BD5D8A866CAC}" presName="parentText" presStyleLbl="node1" presStyleIdx="1" presStyleCnt="4" custScaleX="140816" custLinFactX="81541" custLinFactNeighborX="100000" custLinFactNeighborY="170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491468-B147-4311-9AB3-641682AC2881}" type="pres">
      <dgm:prSet presAssocID="{76E5C251-3914-4404-934A-BD5D8A866CAC}" presName="negativeSpace" presStyleCnt="0"/>
      <dgm:spPr/>
      <dgm:t>
        <a:bodyPr/>
        <a:lstStyle/>
        <a:p>
          <a:endParaRPr lang="ru-RU"/>
        </a:p>
      </dgm:t>
    </dgm:pt>
    <dgm:pt modelId="{EE11A452-E9E1-457C-B420-5BDA7E0E5260}" type="pres">
      <dgm:prSet presAssocID="{76E5C251-3914-4404-934A-BD5D8A866CAC}" presName="childText" presStyleLbl="conFgAcc1" presStyleIdx="1" presStyleCnt="4">
        <dgm:presLayoutVars>
          <dgm:bulletEnabled val="1"/>
        </dgm:presLayoutVars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noFill/>
        <a:ln>
          <a:noFill/>
        </a:ln>
      </dgm:spPr>
      <dgm:t>
        <a:bodyPr/>
        <a:lstStyle/>
        <a:p>
          <a:endParaRPr lang="ru-RU"/>
        </a:p>
      </dgm:t>
    </dgm:pt>
    <dgm:pt modelId="{E65DED9A-2422-4FC8-8901-8F1964D0C076}" type="pres">
      <dgm:prSet presAssocID="{5ACCD8D1-74F9-44CE-B8B6-1DB28F2551A3}" presName="spaceBetweenRectangles" presStyleCnt="0"/>
      <dgm:spPr/>
      <dgm:t>
        <a:bodyPr/>
        <a:lstStyle/>
        <a:p>
          <a:endParaRPr lang="ru-RU"/>
        </a:p>
      </dgm:t>
    </dgm:pt>
    <dgm:pt modelId="{D7CB590C-06B5-4F19-A5B0-A2FF2D92233E}" type="pres">
      <dgm:prSet presAssocID="{3E5D4F34-D7A8-48B9-B0F8-C28E210E8B10}" presName="parentLin" presStyleCnt="0"/>
      <dgm:spPr/>
      <dgm:t>
        <a:bodyPr/>
        <a:lstStyle/>
        <a:p>
          <a:endParaRPr lang="ru-RU"/>
        </a:p>
      </dgm:t>
    </dgm:pt>
    <dgm:pt modelId="{836F0833-4073-4A6D-A173-8B4A6243B4A3}" type="pres">
      <dgm:prSet presAssocID="{3E5D4F34-D7A8-48B9-B0F8-C28E210E8B10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211C2109-4339-455B-9E22-41A074B71164}" type="pres">
      <dgm:prSet presAssocID="{3E5D4F34-D7A8-48B9-B0F8-C28E210E8B10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2DC12C-A63D-4398-BCE7-ED88D1D86A35}" type="pres">
      <dgm:prSet presAssocID="{3E5D4F34-D7A8-48B9-B0F8-C28E210E8B10}" presName="negativeSpace" presStyleCnt="0"/>
      <dgm:spPr/>
      <dgm:t>
        <a:bodyPr/>
        <a:lstStyle/>
        <a:p>
          <a:endParaRPr lang="ru-RU"/>
        </a:p>
      </dgm:t>
    </dgm:pt>
    <dgm:pt modelId="{2C24809C-C90A-4F16-90B3-02F3FEF0D94D}" type="pres">
      <dgm:prSet presAssocID="{3E5D4F34-D7A8-48B9-B0F8-C28E210E8B10}" presName="childText" presStyleLbl="conFgAcc1" presStyleIdx="2" presStyleCnt="4">
        <dgm:presLayoutVars>
          <dgm:bulletEnabled val="1"/>
        </dgm:presLayoutVars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noFill/>
        <a:ln>
          <a:noFill/>
        </a:ln>
      </dgm:spPr>
      <dgm:t>
        <a:bodyPr/>
        <a:lstStyle/>
        <a:p>
          <a:endParaRPr lang="ru-RU"/>
        </a:p>
      </dgm:t>
    </dgm:pt>
    <dgm:pt modelId="{7F15EE78-9076-4F80-A279-56A24BBC97C7}" type="pres">
      <dgm:prSet presAssocID="{18BCD24B-3E4B-440C-B4FA-A718BD1304D6}" presName="spaceBetweenRectangles" presStyleCnt="0"/>
      <dgm:spPr/>
      <dgm:t>
        <a:bodyPr/>
        <a:lstStyle/>
        <a:p>
          <a:endParaRPr lang="ru-RU"/>
        </a:p>
      </dgm:t>
    </dgm:pt>
    <dgm:pt modelId="{5696B76B-C8AB-46E1-97CC-08BAEC7432F3}" type="pres">
      <dgm:prSet presAssocID="{611AE794-7799-4D00-9D59-BF560413B203}" presName="parentLin" presStyleCnt="0"/>
      <dgm:spPr/>
      <dgm:t>
        <a:bodyPr/>
        <a:lstStyle/>
        <a:p>
          <a:endParaRPr lang="ru-RU"/>
        </a:p>
      </dgm:t>
    </dgm:pt>
    <dgm:pt modelId="{95BE0194-058C-4059-BF98-D5FAA1179906}" type="pres">
      <dgm:prSet presAssocID="{611AE794-7799-4D00-9D59-BF560413B20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D3AF0552-2DFA-412E-8C49-C54201C52570}" type="pres">
      <dgm:prSet presAssocID="{611AE794-7799-4D00-9D59-BF560413B203}" presName="parentText" presStyleLbl="node1" presStyleIdx="3" presStyleCnt="4" custScaleX="142857" custScaleY="1921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2AD36-21D3-4504-82DB-259093D89341}" type="pres">
      <dgm:prSet presAssocID="{611AE794-7799-4D00-9D59-BF560413B203}" presName="negativeSpace" presStyleCnt="0"/>
      <dgm:spPr/>
      <dgm:t>
        <a:bodyPr/>
        <a:lstStyle/>
        <a:p>
          <a:endParaRPr lang="ru-RU"/>
        </a:p>
      </dgm:t>
    </dgm:pt>
    <dgm:pt modelId="{F3163AF1-FC9C-4797-84C9-1B3D7F38AA0A}" type="pres">
      <dgm:prSet presAssocID="{611AE794-7799-4D00-9D59-BF560413B203}" presName="childText" presStyleLbl="conFgAcc1" presStyleIdx="3" presStyleCnt="4">
        <dgm:presLayoutVars>
          <dgm:bulletEnabled val="1"/>
        </dgm:presLayoutVars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noFill/>
        <a:ln>
          <a:noFill/>
        </a:ln>
      </dgm:spPr>
      <dgm:t>
        <a:bodyPr/>
        <a:lstStyle/>
        <a:p>
          <a:endParaRPr lang="ru-RU"/>
        </a:p>
      </dgm:t>
    </dgm:pt>
  </dgm:ptLst>
  <dgm:cxnLst>
    <dgm:cxn modelId="{C5437401-BE05-4E8C-AA9B-CD8E99685D1B}" srcId="{40BAC381-ED72-45AF-A9C4-BC0E810F313D}" destId="{6DCE4FA9-BD7B-46C0-8B97-DC75D0528F9B}" srcOrd="0" destOrd="0" parTransId="{BDB319D1-2524-44DD-87DE-E413521E9EF7}" sibTransId="{A92ED122-3D60-43C6-9F6F-2A1581A7AFC0}"/>
    <dgm:cxn modelId="{E18291CD-398B-4C27-B918-D91F33A46703}" srcId="{40BAC381-ED72-45AF-A9C4-BC0E810F313D}" destId="{611AE794-7799-4D00-9D59-BF560413B203}" srcOrd="3" destOrd="0" parTransId="{54F8FEDB-E721-4719-89C6-A82C14BB3156}" sibTransId="{E504FFF7-7BBF-424D-A21B-D21FE33DFAF0}"/>
    <dgm:cxn modelId="{D7D97F2E-5DFD-48DC-B7B2-3A32B66D73E5}" type="presOf" srcId="{611AE794-7799-4D00-9D59-BF560413B203}" destId="{95BE0194-058C-4059-BF98-D5FAA1179906}" srcOrd="0" destOrd="0" presId="urn:microsoft.com/office/officeart/2005/8/layout/list1"/>
    <dgm:cxn modelId="{33D7D4CA-8A18-40FD-A7D8-30BB0733A687}" srcId="{40BAC381-ED72-45AF-A9C4-BC0E810F313D}" destId="{3E5D4F34-D7A8-48B9-B0F8-C28E210E8B10}" srcOrd="2" destOrd="0" parTransId="{47371A2C-D363-4EF9-9138-F95D897B0F2B}" sibTransId="{18BCD24B-3E4B-440C-B4FA-A718BD1304D6}"/>
    <dgm:cxn modelId="{6921DB03-7938-4065-BDD5-C964464B7B60}" type="presOf" srcId="{3E5D4F34-D7A8-48B9-B0F8-C28E210E8B10}" destId="{211C2109-4339-455B-9E22-41A074B71164}" srcOrd="1" destOrd="0" presId="urn:microsoft.com/office/officeart/2005/8/layout/list1"/>
    <dgm:cxn modelId="{4BE6356A-A06B-4B47-987F-57526DF44361}" type="presOf" srcId="{6DCE4FA9-BD7B-46C0-8B97-DC75D0528F9B}" destId="{10DF4675-61E3-483D-9088-5C0BD6C05BDF}" srcOrd="0" destOrd="0" presId="urn:microsoft.com/office/officeart/2005/8/layout/list1"/>
    <dgm:cxn modelId="{ABDC53CB-D1E4-4DD4-AE86-47B8D7C03281}" type="presOf" srcId="{3E5D4F34-D7A8-48B9-B0F8-C28E210E8B10}" destId="{836F0833-4073-4A6D-A173-8B4A6243B4A3}" srcOrd="0" destOrd="0" presId="urn:microsoft.com/office/officeart/2005/8/layout/list1"/>
    <dgm:cxn modelId="{89136987-CB49-4957-93B0-15585D6FEDD0}" type="presOf" srcId="{76E5C251-3914-4404-934A-BD5D8A866CAC}" destId="{A9B8E1D8-6A32-4423-B2DF-60615E4A23E9}" srcOrd="1" destOrd="0" presId="urn:microsoft.com/office/officeart/2005/8/layout/list1"/>
    <dgm:cxn modelId="{AAFA8DF3-FE41-4BE9-9016-68D9FC3AE5F3}" type="presOf" srcId="{6DCE4FA9-BD7B-46C0-8B97-DC75D0528F9B}" destId="{DF2FD27D-ACEA-40C2-B314-4AB07B8E9CC0}" srcOrd="1" destOrd="0" presId="urn:microsoft.com/office/officeart/2005/8/layout/list1"/>
    <dgm:cxn modelId="{F8846690-19FA-4756-84A6-DDEFFF49A2AC}" type="presOf" srcId="{76E5C251-3914-4404-934A-BD5D8A866CAC}" destId="{470CC59B-D116-4BB4-9EA4-18B109BC4DFD}" srcOrd="0" destOrd="0" presId="urn:microsoft.com/office/officeart/2005/8/layout/list1"/>
    <dgm:cxn modelId="{5EB78F52-03C0-4BDE-ABD8-3DCF8F93193B}" type="presOf" srcId="{40BAC381-ED72-45AF-A9C4-BC0E810F313D}" destId="{2B7F2222-3C4B-4301-B917-959F03AE83BF}" srcOrd="0" destOrd="0" presId="urn:microsoft.com/office/officeart/2005/8/layout/list1"/>
    <dgm:cxn modelId="{07377412-D204-4D28-8334-98DC5EE772AF}" srcId="{40BAC381-ED72-45AF-A9C4-BC0E810F313D}" destId="{76E5C251-3914-4404-934A-BD5D8A866CAC}" srcOrd="1" destOrd="0" parTransId="{7977916A-0F14-4850-BEE5-CC50D69DE557}" sibTransId="{5ACCD8D1-74F9-44CE-B8B6-1DB28F2551A3}"/>
    <dgm:cxn modelId="{BF1532A6-DCD1-4052-835D-CB8038A6D061}" type="presOf" srcId="{611AE794-7799-4D00-9D59-BF560413B203}" destId="{D3AF0552-2DFA-412E-8C49-C54201C52570}" srcOrd="1" destOrd="0" presId="urn:microsoft.com/office/officeart/2005/8/layout/list1"/>
    <dgm:cxn modelId="{C8E266B8-FF4B-4FDE-A8EE-D69CDDBE015A}" type="presParOf" srcId="{2B7F2222-3C4B-4301-B917-959F03AE83BF}" destId="{8106A678-BD5B-4823-B36E-DDA07749BB9D}" srcOrd="0" destOrd="0" presId="urn:microsoft.com/office/officeart/2005/8/layout/list1"/>
    <dgm:cxn modelId="{075BCDAA-DC58-4B54-A3C5-088AF6D3079C}" type="presParOf" srcId="{8106A678-BD5B-4823-B36E-DDA07749BB9D}" destId="{10DF4675-61E3-483D-9088-5C0BD6C05BDF}" srcOrd="0" destOrd="0" presId="urn:microsoft.com/office/officeart/2005/8/layout/list1"/>
    <dgm:cxn modelId="{645C107B-5276-4310-B048-B8EB01DFC63A}" type="presParOf" srcId="{8106A678-BD5B-4823-B36E-DDA07749BB9D}" destId="{DF2FD27D-ACEA-40C2-B314-4AB07B8E9CC0}" srcOrd="1" destOrd="0" presId="urn:microsoft.com/office/officeart/2005/8/layout/list1"/>
    <dgm:cxn modelId="{04BD62E5-87FC-42FE-963F-356B97E0814B}" type="presParOf" srcId="{2B7F2222-3C4B-4301-B917-959F03AE83BF}" destId="{8898EB9E-9203-4705-AC7B-28F40B928527}" srcOrd="1" destOrd="0" presId="urn:microsoft.com/office/officeart/2005/8/layout/list1"/>
    <dgm:cxn modelId="{BC0F001E-A174-41BC-90BA-245DD856E3A2}" type="presParOf" srcId="{2B7F2222-3C4B-4301-B917-959F03AE83BF}" destId="{956F85F9-D0A2-4E85-BE9B-335A82F486C0}" srcOrd="2" destOrd="0" presId="urn:microsoft.com/office/officeart/2005/8/layout/list1"/>
    <dgm:cxn modelId="{6B922C6B-C708-44F9-81F4-880A41353B32}" type="presParOf" srcId="{2B7F2222-3C4B-4301-B917-959F03AE83BF}" destId="{328EC174-40CF-4506-994B-3FBBE0E4AA61}" srcOrd="3" destOrd="0" presId="urn:microsoft.com/office/officeart/2005/8/layout/list1"/>
    <dgm:cxn modelId="{04283B66-1E5D-4EE3-9E1E-3783A4D1D596}" type="presParOf" srcId="{2B7F2222-3C4B-4301-B917-959F03AE83BF}" destId="{C211704B-43EE-48B8-BE34-DA1AE182B279}" srcOrd="4" destOrd="0" presId="urn:microsoft.com/office/officeart/2005/8/layout/list1"/>
    <dgm:cxn modelId="{DCC47955-D0FF-4E9C-B152-DF72FBB24755}" type="presParOf" srcId="{C211704B-43EE-48B8-BE34-DA1AE182B279}" destId="{470CC59B-D116-4BB4-9EA4-18B109BC4DFD}" srcOrd="0" destOrd="0" presId="urn:microsoft.com/office/officeart/2005/8/layout/list1"/>
    <dgm:cxn modelId="{86816409-C37D-41DB-95D8-90F1F6CBAB23}" type="presParOf" srcId="{C211704B-43EE-48B8-BE34-DA1AE182B279}" destId="{A9B8E1D8-6A32-4423-B2DF-60615E4A23E9}" srcOrd="1" destOrd="0" presId="urn:microsoft.com/office/officeart/2005/8/layout/list1"/>
    <dgm:cxn modelId="{F02E09EC-1B8D-46F2-A2D9-B49417CA5006}" type="presParOf" srcId="{2B7F2222-3C4B-4301-B917-959F03AE83BF}" destId="{C2491468-B147-4311-9AB3-641682AC2881}" srcOrd="5" destOrd="0" presId="urn:microsoft.com/office/officeart/2005/8/layout/list1"/>
    <dgm:cxn modelId="{ABEE1F1B-C203-44E3-840E-3D3A43C318F3}" type="presParOf" srcId="{2B7F2222-3C4B-4301-B917-959F03AE83BF}" destId="{EE11A452-E9E1-457C-B420-5BDA7E0E5260}" srcOrd="6" destOrd="0" presId="urn:microsoft.com/office/officeart/2005/8/layout/list1"/>
    <dgm:cxn modelId="{96218D52-9C9B-4873-B583-8FE2FFB41A52}" type="presParOf" srcId="{2B7F2222-3C4B-4301-B917-959F03AE83BF}" destId="{E65DED9A-2422-4FC8-8901-8F1964D0C076}" srcOrd="7" destOrd="0" presId="urn:microsoft.com/office/officeart/2005/8/layout/list1"/>
    <dgm:cxn modelId="{F3A63E0E-B8EB-4FE8-B142-D54548078D3E}" type="presParOf" srcId="{2B7F2222-3C4B-4301-B917-959F03AE83BF}" destId="{D7CB590C-06B5-4F19-A5B0-A2FF2D92233E}" srcOrd="8" destOrd="0" presId="urn:microsoft.com/office/officeart/2005/8/layout/list1"/>
    <dgm:cxn modelId="{3B3D5B40-2AB8-40C2-BE45-67BBCD5D2D7D}" type="presParOf" srcId="{D7CB590C-06B5-4F19-A5B0-A2FF2D92233E}" destId="{836F0833-4073-4A6D-A173-8B4A6243B4A3}" srcOrd="0" destOrd="0" presId="urn:microsoft.com/office/officeart/2005/8/layout/list1"/>
    <dgm:cxn modelId="{E8E5F164-F218-4A44-B060-DD567BE4382C}" type="presParOf" srcId="{D7CB590C-06B5-4F19-A5B0-A2FF2D92233E}" destId="{211C2109-4339-455B-9E22-41A074B71164}" srcOrd="1" destOrd="0" presId="urn:microsoft.com/office/officeart/2005/8/layout/list1"/>
    <dgm:cxn modelId="{9036144A-8BEB-4B8C-8538-BFCD67802FF4}" type="presParOf" srcId="{2B7F2222-3C4B-4301-B917-959F03AE83BF}" destId="{262DC12C-A63D-4398-BCE7-ED88D1D86A35}" srcOrd="9" destOrd="0" presId="urn:microsoft.com/office/officeart/2005/8/layout/list1"/>
    <dgm:cxn modelId="{916EC1B6-78AA-4AB5-BBEA-E67858EA280A}" type="presParOf" srcId="{2B7F2222-3C4B-4301-B917-959F03AE83BF}" destId="{2C24809C-C90A-4F16-90B3-02F3FEF0D94D}" srcOrd="10" destOrd="0" presId="urn:microsoft.com/office/officeart/2005/8/layout/list1"/>
    <dgm:cxn modelId="{57A2C6DF-6BCE-4DE0-A055-25C15F6A3BD4}" type="presParOf" srcId="{2B7F2222-3C4B-4301-B917-959F03AE83BF}" destId="{7F15EE78-9076-4F80-A279-56A24BBC97C7}" srcOrd="11" destOrd="0" presId="urn:microsoft.com/office/officeart/2005/8/layout/list1"/>
    <dgm:cxn modelId="{8428BAE7-2F30-4FE2-B375-0D53A55A18A7}" type="presParOf" srcId="{2B7F2222-3C4B-4301-B917-959F03AE83BF}" destId="{5696B76B-C8AB-46E1-97CC-08BAEC7432F3}" srcOrd="12" destOrd="0" presId="urn:microsoft.com/office/officeart/2005/8/layout/list1"/>
    <dgm:cxn modelId="{F0DC5D8C-4D5C-4CAF-83C6-AE35CE6EE124}" type="presParOf" srcId="{5696B76B-C8AB-46E1-97CC-08BAEC7432F3}" destId="{95BE0194-058C-4059-BF98-D5FAA1179906}" srcOrd="0" destOrd="0" presId="urn:microsoft.com/office/officeart/2005/8/layout/list1"/>
    <dgm:cxn modelId="{482CA85B-A979-4BA2-A6E7-1504EE12780D}" type="presParOf" srcId="{5696B76B-C8AB-46E1-97CC-08BAEC7432F3}" destId="{D3AF0552-2DFA-412E-8C49-C54201C52570}" srcOrd="1" destOrd="0" presId="urn:microsoft.com/office/officeart/2005/8/layout/list1"/>
    <dgm:cxn modelId="{44406027-6740-4F13-854B-09C9D290FB56}" type="presParOf" srcId="{2B7F2222-3C4B-4301-B917-959F03AE83BF}" destId="{D782AD36-21D3-4504-82DB-259093D89341}" srcOrd="13" destOrd="0" presId="urn:microsoft.com/office/officeart/2005/8/layout/list1"/>
    <dgm:cxn modelId="{B29F921C-27BC-438B-B219-9A4BEA312AE7}" type="presParOf" srcId="{2B7F2222-3C4B-4301-B917-959F03AE83BF}" destId="{F3163AF1-FC9C-4797-84C9-1B3D7F38AA0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6F85F9-D0A2-4E85-BE9B-335A82F486C0}">
      <dsp:nvSpPr>
        <dsp:cNvPr id="0" name=""/>
        <dsp:cNvSpPr/>
      </dsp:nvSpPr>
      <dsp:spPr>
        <a:xfrm>
          <a:off x="0" y="270033"/>
          <a:ext cx="7056784" cy="35280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DF2FD27D-ACEA-40C2-B314-4AB07B8E9CC0}">
      <dsp:nvSpPr>
        <dsp:cNvPr id="0" name=""/>
        <dsp:cNvSpPr/>
      </dsp:nvSpPr>
      <dsp:spPr>
        <a:xfrm>
          <a:off x="335955" y="63393"/>
          <a:ext cx="6719099" cy="41328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rgbClr val="44546A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86711" tIns="0" rIns="18671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Председатель Общественной палаты Челябинской области</a:t>
          </a:r>
          <a:endParaRPr lang="ru-RU" sz="1400" b="1" kern="1200" dirty="0">
            <a:solidFill>
              <a:srgbClr val="002060"/>
            </a:solidFill>
            <a:latin typeface="+mn-lt"/>
            <a:ea typeface="+mn-ea"/>
            <a:cs typeface="+mn-cs"/>
          </a:endParaRPr>
        </a:p>
      </dsp:txBody>
      <dsp:txXfrm>
        <a:off x="356130" y="83568"/>
        <a:ext cx="6678749" cy="372930"/>
      </dsp:txXfrm>
    </dsp:sp>
    <dsp:sp modelId="{EE11A452-E9E1-457C-B420-5BDA7E0E5260}">
      <dsp:nvSpPr>
        <dsp:cNvPr id="0" name=""/>
        <dsp:cNvSpPr/>
      </dsp:nvSpPr>
      <dsp:spPr>
        <a:xfrm>
          <a:off x="0" y="905073"/>
          <a:ext cx="7056784" cy="35280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A9B8E1D8-6A32-4423-B2DF-60615E4A23E9}">
      <dsp:nvSpPr>
        <dsp:cNvPr id="0" name=""/>
        <dsp:cNvSpPr/>
      </dsp:nvSpPr>
      <dsp:spPr>
        <a:xfrm>
          <a:off x="345372" y="768769"/>
          <a:ext cx="6711411" cy="41328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rgbClr val="44546A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86711" tIns="0" rIns="18671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Первый заместитель председателя</a:t>
          </a:r>
          <a:endParaRPr lang="ru-RU" sz="1400" b="1" kern="1200" dirty="0">
            <a:solidFill>
              <a:srgbClr val="002060"/>
            </a:solidFill>
            <a:latin typeface="+mn-lt"/>
            <a:ea typeface="+mn-ea"/>
            <a:cs typeface="+mn-cs"/>
          </a:endParaRPr>
        </a:p>
      </dsp:txBody>
      <dsp:txXfrm>
        <a:off x="365547" y="788944"/>
        <a:ext cx="6671061" cy="372930"/>
      </dsp:txXfrm>
    </dsp:sp>
    <dsp:sp modelId="{2C24809C-C90A-4F16-90B3-02F3FEF0D94D}">
      <dsp:nvSpPr>
        <dsp:cNvPr id="0" name=""/>
        <dsp:cNvSpPr/>
      </dsp:nvSpPr>
      <dsp:spPr>
        <a:xfrm>
          <a:off x="0" y="1540113"/>
          <a:ext cx="7056784" cy="35280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211C2109-4339-455B-9E22-41A074B71164}">
      <dsp:nvSpPr>
        <dsp:cNvPr id="0" name=""/>
        <dsp:cNvSpPr/>
      </dsp:nvSpPr>
      <dsp:spPr>
        <a:xfrm>
          <a:off x="335955" y="1333473"/>
          <a:ext cx="6719099" cy="41328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rgbClr val="44546A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86711" tIns="0" rIns="18671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Члены Общественной палаты Челябинской области</a:t>
          </a:r>
        </a:p>
      </dsp:txBody>
      <dsp:txXfrm>
        <a:off x="356130" y="1353648"/>
        <a:ext cx="6678749" cy="372930"/>
      </dsp:txXfrm>
    </dsp:sp>
    <dsp:sp modelId="{F3163AF1-FC9C-4797-84C9-1B3D7F38AA0A}">
      <dsp:nvSpPr>
        <dsp:cNvPr id="0" name=""/>
        <dsp:cNvSpPr/>
      </dsp:nvSpPr>
      <dsp:spPr>
        <a:xfrm>
          <a:off x="0" y="2556020"/>
          <a:ext cx="7056784" cy="35280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D3AF0552-2DFA-412E-8C49-C54201C52570}">
      <dsp:nvSpPr>
        <dsp:cNvPr id="0" name=""/>
        <dsp:cNvSpPr/>
      </dsp:nvSpPr>
      <dsp:spPr>
        <a:xfrm>
          <a:off x="335955" y="1968513"/>
          <a:ext cx="6719099" cy="794146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rgbClr val="44546A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86711" tIns="0" rIns="18671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rPr>
            <a:t>Руководители общественных палат муниципальных образований Челябинской области (44 территории)</a:t>
          </a:r>
          <a:endParaRPr lang="ru-RU" sz="1400" b="1" kern="1200" dirty="0">
            <a:solidFill>
              <a:srgbClr val="002060"/>
            </a:solidFill>
            <a:latin typeface="+mn-lt"/>
            <a:ea typeface="+mn-ea"/>
            <a:cs typeface="+mn-cs"/>
          </a:endParaRPr>
        </a:p>
      </dsp:txBody>
      <dsp:txXfrm>
        <a:off x="374722" y="2007280"/>
        <a:ext cx="6641565" cy="716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87783-B428-4599-A8BF-FE684E1BCB50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CBAFB-E245-4DA6-A766-3490EF2230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231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468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764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256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14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103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3F8A-5BD5-4D39-A1E3-5CCF5FD3BF4F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56DF-01C8-4945-AAEE-A8009AF7E6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774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3F8A-5BD5-4D39-A1E3-5CCF5FD3BF4F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56DF-01C8-4945-AAEE-A8009AF7E6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64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3F8A-5BD5-4D39-A1E3-5CCF5FD3BF4F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56DF-01C8-4945-AAEE-A8009AF7E6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963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72965" y="356628"/>
            <a:ext cx="75184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32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2965" y="825950"/>
            <a:ext cx="54864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grpSp>
        <p:nvGrpSpPr>
          <p:cNvPr id="3" name="Group 7"/>
          <p:cNvGrpSpPr/>
          <p:nvPr userDrawn="1"/>
        </p:nvGrpSpPr>
        <p:grpSpPr>
          <a:xfrm>
            <a:off x="0" y="6731802"/>
            <a:ext cx="12192000" cy="12619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</p:grpSp>
      <p:sp>
        <p:nvSpPr>
          <p:cNvPr id="22" name="Flowchart: Off-page Connector 21"/>
          <p:cNvSpPr/>
          <p:nvPr userDrawn="1"/>
        </p:nvSpPr>
        <p:spPr>
          <a:xfrm rot="5400000">
            <a:off x="11731145" y="126200"/>
            <a:ext cx="384047" cy="537665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703082" y="203009"/>
            <a:ext cx="508001" cy="366183"/>
          </a:xfrm>
          <a:prstGeom prst="rect">
            <a:avLst/>
          </a:prstGeom>
        </p:spPr>
        <p:txBody>
          <a:bodyPr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5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3F8A-5BD5-4D39-A1E3-5CCF5FD3BF4F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56DF-01C8-4945-AAEE-A8009AF7E6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640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3F8A-5BD5-4D39-A1E3-5CCF5FD3BF4F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56DF-01C8-4945-AAEE-A8009AF7E6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56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3F8A-5BD5-4D39-A1E3-5CCF5FD3BF4F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56DF-01C8-4945-AAEE-A8009AF7E6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04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3F8A-5BD5-4D39-A1E3-5CCF5FD3BF4F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56DF-01C8-4945-AAEE-A8009AF7E6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022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3F8A-5BD5-4D39-A1E3-5CCF5FD3BF4F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56DF-01C8-4945-AAEE-A8009AF7E6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22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3F8A-5BD5-4D39-A1E3-5CCF5FD3BF4F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56DF-01C8-4945-AAEE-A8009AF7E6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302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3F8A-5BD5-4D39-A1E3-5CCF5FD3BF4F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56DF-01C8-4945-AAEE-A8009AF7E6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87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3F8A-5BD5-4D39-A1E3-5CCF5FD3BF4F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56DF-01C8-4945-AAEE-A8009AF7E6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167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F3F8A-5BD5-4D39-A1E3-5CCF5FD3BF4F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256DF-01C8-4945-AAEE-A8009AF7E6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91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681846" y="5844301"/>
            <a:ext cx="1929469" cy="487952"/>
          </a:xfrm>
          <a:prstGeom prst="rect">
            <a:avLst/>
          </a:prstGeom>
        </p:spPr>
        <p:txBody>
          <a:bodyPr vert="horz" wrap="square" lIns="0" tIns="13333" rIns="0" bIns="0" rtlCol="0">
            <a:spAutoFit/>
          </a:bodyPr>
          <a:lstStyle/>
          <a:p>
            <a:pPr marL="12699">
              <a:spcBef>
                <a:spcPts val="105"/>
              </a:spcBef>
            </a:pPr>
            <a:r>
              <a:rPr lang="ru-RU" sz="1500" spc="15" dirty="0">
                <a:solidFill>
                  <a:schemeClr val="tx2"/>
                </a:solidFill>
                <a:latin typeface="Calibri Light"/>
                <a:cs typeface="Calibri Light"/>
              </a:rPr>
              <a:t>Челябинская </a:t>
            </a:r>
            <a:r>
              <a:rPr lang="ru-RU" sz="1500" spc="15" dirty="0" smtClean="0">
                <a:solidFill>
                  <a:schemeClr val="tx2"/>
                </a:solidFill>
                <a:latin typeface="Calibri Light"/>
                <a:cs typeface="Calibri Light"/>
              </a:rPr>
              <a:t>область</a:t>
            </a:r>
            <a:endParaRPr lang="ru-RU" sz="1500" spc="15" dirty="0">
              <a:solidFill>
                <a:schemeClr val="tx2"/>
              </a:solidFill>
              <a:latin typeface="Calibri Light"/>
              <a:cs typeface="Calibri Light"/>
            </a:endParaRPr>
          </a:p>
          <a:p>
            <a:pPr marL="12699">
              <a:spcBef>
                <a:spcPts val="105"/>
              </a:spcBef>
            </a:pPr>
            <a:r>
              <a:rPr sz="1500" spc="15" dirty="0" smtClean="0">
                <a:solidFill>
                  <a:schemeClr val="tx2"/>
                </a:solidFill>
                <a:latin typeface="Calibri Light"/>
                <a:cs typeface="Calibri Light"/>
              </a:rPr>
              <a:t>201</a:t>
            </a:r>
            <a:r>
              <a:rPr lang="ru-RU" sz="1500" spc="15" dirty="0" smtClean="0">
                <a:solidFill>
                  <a:schemeClr val="tx2"/>
                </a:solidFill>
                <a:latin typeface="Calibri Light"/>
                <a:cs typeface="Calibri Light"/>
              </a:rPr>
              <a:t>9</a:t>
            </a:r>
            <a:r>
              <a:rPr sz="1500" spc="-65" dirty="0" smtClean="0">
                <a:solidFill>
                  <a:schemeClr val="tx2"/>
                </a:solidFill>
                <a:latin typeface="Calibri Light"/>
                <a:cs typeface="Calibri Light"/>
              </a:rPr>
              <a:t> </a:t>
            </a:r>
            <a:endParaRPr sz="1500" dirty="0">
              <a:solidFill>
                <a:schemeClr val="tx2"/>
              </a:solidFill>
              <a:latin typeface="Calibri Light"/>
              <a:cs typeface="Calibri Light"/>
            </a:endParaRPr>
          </a:p>
        </p:txBody>
      </p:sp>
      <p:sp>
        <p:nvSpPr>
          <p:cNvPr id="10" name="object 3"/>
          <p:cNvSpPr txBox="1"/>
          <p:nvPr/>
        </p:nvSpPr>
        <p:spPr>
          <a:xfrm>
            <a:off x="681846" y="3653496"/>
            <a:ext cx="9272200" cy="487304"/>
          </a:xfrm>
          <a:prstGeom prst="rect">
            <a:avLst/>
          </a:prstGeom>
        </p:spPr>
        <p:txBody>
          <a:bodyPr vert="horz" wrap="square" lIns="0" tIns="63491" rIns="0" bIns="0" rtlCol="0">
            <a:spAutoFit/>
          </a:bodyPr>
          <a:lstStyle/>
          <a:p>
            <a:pPr marL="1504630" marR="5078" indent="-1492568">
              <a:lnSpc>
                <a:spcPts val="3340"/>
              </a:lnSpc>
              <a:spcBef>
                <a:spcPts val="500"/>
              </a:spcBef>
            </a:pPr>
            <a:r>
              <a:rPr lang="ru-RU" sz="2400" b="1" spc="-20" dirty="0" smtClean="0">
                <a:solidFill>
                  <a:schemeClr val="tx2"/>
                </a:solidFill>
                <a:cs typeface="Calibri Light" panose="020F0302020204030204" pitchFamily="34" charset="0"/>
              </a:rPr>
              <a:t>Итоги 2018 года</a:t>
            </a:r>
            <a:endParaRPr lang="ru-RU" sz="2400" b="1" dirty="0">
              <a:solidFill>
                <a:schemeClr val="tx2"/>
              </a:solidFill>
              <a:cs typeface="Calibri Light" panose="020F03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4487" y="2486314"/>
            <a:ext cx="11334750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</a:pPr>
            <a:r>
              <a:rPr lang="ru-RU" sz="3200" dirty="0" smtClean="0">
                <a:solidFill>
                  <a:schemeClr val="tx2"/>
                </a:solidFill>
                <a:latin typeface="+mj-lt"/>
              </a:rPr>
              <a:t>ДЕЯТЕЛЬНОСТЬ ОБЩЕСТВЕННОЙ ПАЛАТЫ</a:t>
            </a:r>
          </a:p>
          <a:p>
            <a:pPr>
              <a:lnSpc>
                <a:spcPts val="3400"/>
              </a:lnSpc>
            </a:pPr>
            <a:r>
              <a:rPr lang="ru-RU" sz="3200" dirty="0" smtClean="0">
                <a:solidFill>
                  <a:schemeClr val="tx2"/>
                </a:solidFill>
                <a:latin typeface="+mj-lt"/>
              </a:rPr>
              <a:t>ЧЕЛЯБИНСКОЙ ОБЛАСТИ</a:t>
            </a:r>
            <a:endParaRPr lang="ru-RU" sz="32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11" name="Picture 3" descr="D:\2017\Разное\Бланки ОП\Лого ОП с длинной полосой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82" y="317530"/>
            <a:ext cx="11630190" cy="1027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611382" y="3564981"/>
            <a:ext cx="9895426" cy="0"/>
          </a:xfrm>
          <a:prstGeom prst="line">
            <a:avLst/>
          </a:prstGeom>
          <a:ln w="190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42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52"/>
          <p:cNvSpPr txBox="1"/>
          <p:nvPr/>
        </p:nvSpPr>
        <p:spPr>
          <a:xfrm>
            <a:off x="11582401" y="6177912"/>
            <a:ext cx="445740" cy="50783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ru-RU" sz="3200" b="1" spc="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panose="020B0604020202020204" pitchFamily="34" charset="0"/>
              </a:rPr>
              <a:t>2</a:t>
            </a:r>
            <a:endParaRPr sz="32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47650" y="142875"/>
            <a:ext cx="0" cy="59055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65585" y="176540"/>
            <a:ext cx="9728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СТРУКТУРА ОБЩЕСТВЕННОЙ ПАЛАТЫ </a:t>
            </a:r>
            <a:r>
              <a:rPr lang="en-US" sz="2400" dirty="0" smtClean="0">
                <a:solidFill>
                  <a:schemeClr val="tx2"/>
                </a:solidFill>
              </a:rPr>
              <a:t>V </a:t>
            </a:r>
            <a:r>
              <a:rPr lang="ru-RU" sz="2400" dirty="0" smtClean="0">
                <a:solidFill>
                  <a:schemeClr val="tx2"/>
                </a:solidFill>
              </a:rPr>
              <a:t>СОЗЫВА 2018–2021 гг.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72666" y="1033971"/>
            <a:ext cx="2400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ru-RU" sz="2400" dirty="0" smtClean="0">
                <a:solidFill>
                  <a:srgbClr val="C00000"/>
                </a:solidFill>
                <a:latin typeface="+mj-lt"/>
              </a:rPr>
              <a:t>Председатель</a:t>
            </a:r>
          </a:p>
          <a:p>
            <a:pPr>
              <a:lnSpc>
                <a:spcPts val="2400"/>
              </a:lnSpc>
            </a:pPr>
            <a:r>
              <a:rPr lang="ru-RU" sz="2400" dirty="0" smtClean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О. В. Дубровин</a:t>
            </a:r>
            <a:endParaRPr lang="ru-RU" sz="2400" dirty="0">
              <a:solidFill>
                <a:srgbClr val="C000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92520" y="2178291"/>
            <a:ext cx="1935067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Первый заместитель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Н. М. Дейнеко</a:t>
            </a:r>
            <a:endParaRPr lang="ru-RU" sz="1400" dirty="0">
              <a:solidFill>
                <a:schemeClr val="tx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8536" y="2178291"/>
            <a:ext cx="1935067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Заместитель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М. Г. Москвичёва</a:t>
            </a:r>
            <a:endParaRPr lang="ru-RU" sz="1400" dirty="0">
              <a:solidFill>
                <a:schemeClr val="tx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80214" y="2178291"/>
            <a:ext cx="1469075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Заместитель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И. В. Аристов</a:t>
            </a:r>
            <a:endParaRPr lang="ru-RU" sz="1400" dirty="0">
              <a:solidFill>
                <a:schemeClr val="tx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532110" y="2178291"/>
            <a:ext cx="1545275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Заместитель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М. Ю. Смирнов</a:t>
            </a:r>
            <a:endParaRPr lang="ru-RU" sz="1400" dirty="0">
              <a:solidFill>
                <a:schemeClr val="tx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92520" y="3343654"/>
            <a:ext cx="200701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i="1" dirty="0" smtClean="0">
                <a:solidFill>
                  <a:schemeClr val="tx2"/>
                </a:solidFill>
                <a:latin typeface="+mj-lt"/>
              </a:rPr>
              <a:t>Центр общественного</a:t>
            </a:r>
          </a:p>
          <a:p>
            <a:pPr>
              <a:lnSpc>
                <a:spcPts val="1400"/>
              </a:lnSpc>
            </a:pPr>
            <a:r>
              <a:rPr lang="ru-RU" sz="1400" i="1" dirty="0" smtClean="0">
                <a:solidFill>
                  <a:schemeClr val="tx2"/>
                </a:solidFill>
                <a:latin typeface="+mj-lt"/>
              </a:rPr>
              <a:t>контроля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В. В. </a:t>
            </a:r>
            <a:r>
              <a:rPr lang="ru-RU" sz="1400" dirty="0" err="1" smtClean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Цапов</a:t>
            </a:r>
            <a:endParaRPr lang="ru-RU" sz="1400" dirty="0">
              <a:solidFill>
                <a:schemeClr val="tx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92519" y="4080067"/>
            <a:ext cx="2077351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i="1" dirty="0" smtClean="0">
                <a:solidFill>
                  <a:schemeClr val="tx2"/>
                </a:solidFill>
                <a:latin typeface="+mj-lt"/>
              </a:rPr>
              <a:t>Совет</a:t>
            </a:r>
          </a:p>
          <a:p>
            <a:pPr>
              <a:lnSpc>
                <a:spcPts val="1400"/>
              </a:lnSpc>
            </a:pPr>
            <a:r>
              <a:rPr lang="ru-RU" sz="1400" i="1" dirty="0" smtClean="0">
                <a:solidFill>
                  <a:schemeClr val="tx2"/>
                </a:solidFill>
                <a:latin typeface="+mj-lt"/>
              </a:rPr>
              <a:t>общественных палат муниципальных образований Челябинской области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92519" y="5175553"/>
            <a:ext cx="2007012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i="1" dirty="0" smtClean="0">
                <a:solidFill>
                  <a:schemeClr val="tx2"/>
                </a:solidFill>
                <a:latin typeface="+mj-lt"/>
              </a:rPr>
              <a:t>Рабочая группа по решению проблем безнадзорных животных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О. А. Шкода</a:t>
            </a:r>
            <a:endParaRPr lang="ru-RU" sz="1400" dirty="0">
              <a:solidFill>
                <a:schemeClr val="tx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420202" y="1872762"/>
            <a:ext cx="6479579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420202" y="2708831"/>
            <a:ext cx="0" cy="54910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582626" y="2708831"/>
            <a:ext cx="0" cy="54910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816307" y="2708831"/>
            <a:ext cx="0" cy="54910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9899782" y="2708831"/>
            <a:ext cx="0" cy="54910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420202" y="1872762"/>
            <a:ext cx="0" cy="23519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582626" y="1872762"/>
            <a:ext cx="0" cy="23519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816307" y="1872762"/>
            <a:ext cx="0" cy="23519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9899781" y="1872762"/>
            <a:ext cx="0" cy="23519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212404" y="3342512"/>
            <a:ext cx="2156005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i="1" dirty="0" smtClean="0">
                <a:solidFill>
                  <a:schemeClr val="tx2"/>
                </a:solidFill>
                <a:latin typeface="+mj-lt"/>
              </a:rPr>
              <a:t>Комиссия по социальной политике и вопросам здравоохранения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Т. М. Василенко</a:t>
            </a:r>
            <a:endParaRPr lang="ru-RU" sz="1400" dirty="0">
              <a:solidFill>
                <a:schemeClr val="tx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12404" y="4239596"/>
            <a:ext cx="2156005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i="1" dirty="0" smtClean="0">
                <a:solidFill>
                  <a:schemeClr val="tx2"/>
                </a:solidFill>
                <a:latin typeface="+mj-lt"/>
              </a:rPr>
              <a:t>Комиссия по молодёжной политике, массовой</a:t>
            </a:r>
          </a:p>
          <a:p>
            <a:pPr>
              <a:lnSpc>
                <a:spcPts val="1400"/>
              </a:lnSpc>
            </a:pPr>
            <a:r>
              <a:rPr lang="ru-RU" sz="1400" i="1" dirty="0" smtClean="0">
                <a:solidFill>
                  <a:schemeClr val="tx2"/>
                </a:solidFill>
                <a:latin typeface="+mj-lt"/>
              </a:rPr>
              <a:t>физической культуре</a:t>
            </a:r>
          </a:p>
          <a:p>
            <a:pPr>
              <a:lnSpc>
                <a:spcPts val="1400"/>
              </a:lnSpc>
            </a:pPr>
            <a:r>
              <a:rPr lang="ru-RU" sz="1400" i="1" dirty="0" smtClean="0">
                <a:solidFill>
                  <a:schemeClr val="tx2"/>
                </a:solidFill>
                <a:latin typeface="+mj-lt"/>
              </a:rPr>
              <a:t>и спорту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В. Б. </a:t>
            </a:r>
            <a:r>
              <a:rPr lang="ru-RU" sz="1400" dirty="0" err="1" smtClean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Бутузова</a:t>
            </a:r>
            <a:endParaRPr lang="ru-RU" sz="1400" dirty="0">
              <a:solidFill>
                <a:schemeClr val="tx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12404" y="5335791"/>
            <a:ext cx="2266429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i="1" dirty="0" smtClean="0">
                <a:solidFill>
                  <a:schemeClr val="tx2"/>
                </a:solidFill>
                <a:latin typeface="+mj-lt"/>
              </a:rPr>
              <a:t>Комиссия по развитию некоммерческого сектора,</a:t>
            </a:r>
          </a:p>
          <a:p>
            <a:pPr>
              <a:lnSpc>
                <a:spcPts val="1400"/>
              </a:lnSpc>
            </a:pPr>
            <a:r>
              <a:rPr lang="ru-RU" sz="1400" i="1" dirty="0" smtClean="0">
                <a:solidFill>
                  <a:schemeClr val="tx2"/>
                </a:solidFill>
                <a:latin typeface="+mj-lt"/>
              </a:rPr>
              <a:t>поддержке СО НКО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В. А. Лушников</a:t>
            </a:r>
            <a:endParaRPr lang="ru-RU" sz="1400" dirty="0">
              <a:solidFill>
                <a:schemeClr val="tx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80213" y="3342512"/>
            <a:ext cx="2156005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i="1" dirty="0" smtClean="0">
                <a:solidFill>
                  <a:schemeClr val="tx2"/>
                </a:solidFill>
                <a:latin typeface="+mj-lt"/>
              </a:rPr>
              <a:t>Комиссия по экологии</a:t>
            </a:r>
          </a:p>
          <a:p>
            <a:pPr>
              <a:lnSpc>
                <a:spcPts val="1400"/>
              </a:lnSpc>
            </a:pPr>
            <a:r>
              <a:rPr lang="ru-RU" sz="1400" i="1" dirty="0" smtClean="0">
                <a:solidFill>
                  <a:schemeClr val="tx2"/>
                </a:solidFill>
                <a:latin typeface="+mj-lt"/>
              </a:rPr>
              <a:t>и охране окружающей</a:t>
            </a:r>
          </a:p>
          <a:p>
            <a:pPr>
              <a:lnSpc>
                <a:spcPts val="1400"/>
              </a:lnSpc>
            </a:pPr>
            <a:r>
              <a:rPr lang="ru-RU" sz="1400" i="1" dirty="0" smtClean="0">
                <a:solidFill>
                  <a:schemeClr val="tx2"/>
                </a:solidFill>
                <a:latin typeface="+mj-lt"/>
              </a:rPr>
              <a:t>среды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А. Н. Минченко</a:t>
            </a:r>
            <a:endParaRPr lang="ru-RU" sz="1400" dirty="0">
              <a:solidFill>
                <a:schemeClr val="tx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480212" y="4239596"/>
            <a:ext cx="2419569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i="1" dirty="0" smtClean="0">
                <a:solidFill>
                  <a:schemeClr val="tx2"/>
                </a:solidFill>
                <a:latin typeface="+mj-lt"/>
              </a:rPr>
              <a:t>Комиссия</a:t>
            </a:r>
          </a:p>
          <a:p>
            <a:pPr>
              <a:lnSpc>
                <a:spcPts val="1400"/>
              </a:lnSpc>
            </a:pPr>
            <a:r>
              <a:rPr lang="ru-RU" sz="1400" i="1" dirty="0" smtClean="0">
                <a:solidFill>
                  <a:schemeClr val="tx2"/>
                </a:solidFill>
                <a:latin typeface="+mj-lt"/>
              </a:rPr>
              <a:t>по экономическому</a:t>
            </a:r>
          </a:p>
          <a:p>
            <a:pPr>
              <a:lnSpc>
                <a:spcPts val="1400"/>
              </a:lnSpc>
            </a:pPr>
            <a:r>
              <a:rPr lang="ru-RU" sz="1400" i="1" dirty="0">
                <a:solidFill>
                  <a:schemeClr val="tx2"/>
                </a:solidFill>
                <a:latin typeface="+mj-lt"/>
              </a:rPr>
              <a:t>р</a:t>
            </a:r>
            <a:r>
              <a:rPr lang="ru-RU" sz="1400" i="1" dirty="0" smtClean="0">
                <a:solidFill>
                  <a:schemeClr val="tx2"/>
                </a:solidFill>
                <a:latin typeface="+mj-lt"/>
              </a:rPr>
              <a:t>азвитию и правовым</a:t>
            </a:r>
          </a:p>
          <a:p>
            <a:pPr>
              <a:lnSpc>
                <a:spcPts val="1400"/>
              </a:lnSpc>
            </a:pPr>
            <a:r>
              <a:rPr lang="ru-RU" sz="1400" i="1" dirty="0" smtClean="0">
                <a:solidFill>
                  <a:schemeClr val="tx2"/>
                </a:solidFill>
                <a:latin typeface="+mj-lt"/>
              </a:rPr>
              <a:t>инициативам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А. Б. Ларин</a:t>
            </a:r>
            <a:endParaRPr lang="ru-RU" sz="1400" dirty="0">
              <a:solidFill>
                <a:schemeClr val="tx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480212" y="5326164"/>
            <a:ext cx="241956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i="1" dirty="0" smtClean="0">
                <a:solidFill>
                  <a:schemeClr val="tx2"/>
                </a:solidFill>
                <a:latin typeface="+mj-lt"/>
              </a:rPr>
              <a:t>Комиссия</a:t>
            </a:r>
          </a:p>
          <a:p>
            <a:pPr>
              <a:lnSpc>
                <a:spcPts val="1400"/>
              </a:lnSpc>
            </a:pPr>
            <a:r>
              <a:rPr lang="ru-RU" sz="1400" i="1" dirty="0" smtClean="0">
                <a:solidFill>
                  <a:schemeClr val="tx2"/>
                </a:solidFill>
                <a:latin typeface="+mj-lt"/>
              </a:rPr>
              <a:t>по образованию и науке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Н. А. </a:t>
            </a:r>
            <a:r>
              <a:rPr lang="ru-RU" sz="1400" dirty="0" err="1" smtClean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Горланова</a:t>
            </a:r>
            <a:endParaRPr lang="ru-RU" sz="1400" dirty="0">
              <a:solidFill>
                <a:schemeClr val="tx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532110" y="3342512"/>
            <a:ext cx="215600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i="1" dirty="0" smtClean="0">
                <a:solidFill>
                  <a:schemeClr val="tx2"/>
                </a:solidFill>
                <a:latin typeface="+mj-lt"/>
              </a:rPr>
              <a:t>Комиссия</a:t>
            </a:r>
          </a:p>
          <a:p>
            <a:pPr>
              <a:lnSpc>
                <a:spcPts val="1400"/>
              </a:lnSpc>
            </a:pPr>
            <a:r>
              <a:rPr lang="ru-RU" sz="1400" i="1" dirty="0" smtClean="0">
                <a:solidFill>
                  <a:schemeClr val="tx2"/>
                </a:solidFill>
                <a:latin typeface="+mj-lt"/>
              </a:rPr>
              <a:t>по информационной</a:t>
            </a:r>
          </a:p>
          <a:p>
            <a:pPr>
              <a:lnSpc>
                <a:spcPts val="1400"/>
              </a:lnSpc>
            </a:pPr>
            <a:r>
              <a:rPr lang="ru-RU" sz="1400" i="1" dirty="0" smtClean="0">
                <a:solidFill>
                  <a:schemeClr val="tx2"/>
                </a:solidFill>
                <a:latin typeface="+mj-lt"/>
              </a:rPr>
              <a:t>и культурной политике,</a:t>
            </a:r>
          </a:p>
          <a:p>
            <a:pPr>
              <a:lnSpc>
                <a:spcPts val="1400"/>
              </a:lnSpc>
            </a:pPr>
            <a:r>
              <a:rPr lang="ru-RU" sz="1400" i="1" dirty="0">
                <a:solidFill>
                  <a:schemeClr val="tx2"/>
                </a:solidFill>
                <a:latin typeface="+mj-lt"/>
              </a:rPr>
              <a:t>м</a:t>
            </a:r>
            <a:r>
              <a:rPr lang="ru-RU" sz="1400" i="1" dirty="0" smtClean="0">
                <a:solidFill>
                  <a:schemeClr val="tx2"/>
                </a:solidFill>
                <a:latin typeface="+mj-lt"/>
              </a:rPr>
              <a:t>ежнациональным</a:t>
            </a:r>
          </a:p>
          <a:p>
            <a:pPr>
              <a:lnSpc>
                <a:spcPts val="1400"/>
              </a:lnSpc>
            </a:pPr>
            <a:r>
              <a:rPr lang="ru-RU" sz="1400" i="1" dirty="0" smtClean="0">
                <a:solidFill>
                  <a:schemeClr val="tx2"/>
                </a:solidFill>
                <a:latin typeface="+mj-lt"/>
              </a:rPr>
              <a:t>отношениям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Н. А. </a:t>
            </a:r>
            <a:r>
              <a:rPr lang="ru-RU" sz="1400" dirty="0" err="1" smtClean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Заварзина</a:t>
            </a:r>
            <a:endParaRPr lang="ru-RU" sz="1400" dirty="0">
              <a:solidFill>
                <a:schemeClr val="tx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532109" y="4644835"/>
            <a:ext cx="2419569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i="1" dirty="0" smtClean="0">
                <a:solidFill>
                  <a:schemeClr val="tx2"/>
                </a:solidFill>
                <a:latin typeface="+mj-lt"/>
              </a:rPr>
              <a:t>Комиссия</a:t>
            </a:r>
          </a:p>
          <a:p>
            <a:pPr>
              <a:lnSpc>
                <a:spcPts val="1400"/>
              </a:lnSpc>
            </a:pPr>
            <a:r>
              <a:rPr lang="ru-RU" sz="1400" i="1" dirty="0" smtClean="0">
                <a:solidFill>
                  <a:schemeClr val="tx2"/>
                </a:solidFill>
                <a:latin typeface="+mj-lt"/>
              </a:rPr>
              <a:t>по градостроительной</a:t>
            </a:r>
          </a:p>
          <a:p>
            <a:pPr>
              <a:lnSpc>
                <a:spcPts val="1400"/>
              </a:lnSpc>
            </a:pPr>
            <a:r>
              <a:rPr lang="ru-RU" sz="1400" i="1" dirty="0">
                <a:solidFill>
                  <a:schemeClr val="tx2"/>
                </a:solidFill>
                <a:latin typeface="+mj-lt"/>
              </a:rPr>
              <a:t>п</a:t>
            </a:r>
            <a:r>
              <a:rPr lang="ru-RU" sz="1400" i="1" dirty="0" smtClean="0">
                <a:solidFill>
                  <a:schemeClr val="tx2"/>
                </a:solidFill>
                <a:latin typeface="+mj-lt"/>
              </a:rPr>
              <a:t>олитике и вопросам ЖКХ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С. В. Козлов</a:t>
            </a:r>
            <a:endParaRPr lang="ru-RU" sz="1400" dirty="0">
              <a:solidFill>
                <a:schemeClr val="tx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808844" y="326552"/>
            <a:ext cx="12685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53%</a:t>
            </a:r>
            <a:endParaRPr lang="en-US" sz="24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lnSpc>
                <a:spcPts val="1600"/>
              </a:lnSpc>
            </a:pPr>
            <a:r>
              <a:rPr lang="ru-RU" sz="1400" dirty="0" smtClean="0">
                <a:solidFill>
                  <a:srgbClr val="44546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обновление</a:t>
            </a:r>
          </a:p>
          <a:p>
            <a:pPr>
              <a:lnSpc>
                <a:spcPts val="1600"/>
              </a:lnSpc>
            </a:pPr>
            <a:r>
              <a:rPr lang="ru-RU" sz="1400" dirty="0" smtClean="0">
                <a:solidFill>
                  <a:srgbClr val="44546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состава</a:t>
            </a:r>
            <a:endParaRPr lang="ru-RU" sz="1400" dirty="0">
              <a:solidFill>
                <a:srgbClr val="44546A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65585" y="2178291"/>
            <a:ext cx="200867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Советники</a:t>
            </a:r>
          </a:p>
          <a:p>
            <a:pPr>
              <a:lnSpc>
                <a:spcPts val="1400"/>
              </a:lnSpc>
            </a:pPr>
            <a:endParaRPr lang="ru-RU" sz="14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Совет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Общественной палаты</a:t>
            </a:r>
          </a:p>
          <a:p>
            <a:pPr>
              <a:lnSpc>
                <a:spcPts val="1400"/>
              </a:lnSpc>
            </a:pPr>
            <a:endParaRPr lang="ru-RU" sz="14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Совет старейшин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Общественной палаты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А. П. Сурков</a:t>
            </a:r>
            <a:endParaRPr lang="ru-RU" sz="1400" dirty="0">
              <a:solidFill>
                <a:schemeClr val="tx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lnSpc>
                <a:spcPts val="1400"/>
              </a:lnSpc>
            </a:pPr>
            <a:endParaRPr lang="ru-RU" sz="1400" dirty="0" smtClean="0">
              <a:solidFill>
                <a:schemeClr val="tx2"/>
              </a:solidFill>
              <a:latin typeface="+mj-lt"/>
            </a:endParaRP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Рабочая группа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По этике и регламенту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Г. Н. Ямщиков</a:t>
            </a:r>
            <a:endParaRPr lang="ru-RU" sz="1400" dirty="0">
              <a:solidFill>
                <a:schemeClr val="tx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lnSpc>
                <a:spcPts val="1400"/>
              </a:lnSpc>
            </a:pPr>
            <a:endParaRPr lang="ru-RU" sz="1400" dirty="0" smtClean="0">
              <a:solidFill>
                <a:schemeClr val="tx2"/>
              </a:solidFill>
              <a:latin typeface="+mj-lt"/>
            </a:endParaRP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Помощники членов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Общественной палаты</a:t>
            </a:r>
          </a:p>
          <a:p>
            <a:pPr>
              <a:lnSpc>
                <a:spcPts val="1400"/>
              </a:lnSpc>
            </a:pPr>
            <a:endParaRPr lang="ru-RU" sz="14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Экспертное сообщество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Общественной палаты</a:t>
            </a:r>
          </a:p>
        </p:txBody>
      </p:sp>
    </p:spTree>
    <p:extLst>
      <p:ext uri="{BB962C8B-B14F-4D97-AF65-F5344CB8AC3E}">
        <p14:creationId xmlns:p14="http://schemas.microsoft.com/office/powerpoint/2010/main" val="2849119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lide Number Placeholder 8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136B7D2-B98C-44FD-8D04-7EC62A564975}" type="slidenum">
              <a:rPr lang="en-US" smtClean="0"/>
              <a:pPr/>
              <a:t>3</a:t>
            </a:fld>
            <a:endParaRPr lang="en-US" dirty="0"/>
          </a:p>
        </p:txBody>
      </p:sp>
      <p:cxnSp>
        <p:nvCxnSpPr>
          <p:cNvPr id="162" name="Прямая соединительная линия 161"/>
          <p:cNvCxnSpPr/>
          <p:nvPr/>
        </p:nvCxnSpPr>
        <p:spPr>
          <a:xfrm>
            <a:off x="247650" y="142875"/>
            <a:ext cx="0" cy="59055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365585" y="176540"/>
            <a:ext cx="7720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КОНЦЕПЦИЯ РАБОТЫ ОБЩЕСТВЕННОЙ ПАЛАТЫ 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245" name="object 52"/>
          <p:cNvSpPr txBox="1"/>
          <p:nvPr/>
        </p:nvSpPr>
        <p:spPr>
          <a:xfrm>
            <a:off x="11582401" y="6177912"/>
            <a:ext cx="445740" cy="50783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ru-RU" sz="3200" b="1" spc="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panose="020B0604020202020204" pitchFamily="34" charset="0"/>
              </a:rPr>
              <a:t>3</a:t>
            </a:r>
            <a:endParaRPr sz="32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46039" y="745353"/>
            <a:ext cx="11189234" cy="107721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C00000"/>
                </a:solidFill>
              </a:rPr>
              <a:t>Инструменты: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600" spc="-20" dirty="0" smtClean="0">
                <a:solidFill>
                  <a:schemeClr val="tx2"/>
                </a:solidFill>
              </a:rPr>
              <a:t> Формы общественного контроля (мониторинг, проверка, экспертиза)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600" spc="-20" dirty="0" smtClean="0">
                <a:solidFill>
                  <a:schemeClr val="tx2"/>
                </a:solidFill>
              </a:rPr>
              <a:t> Экспертное обсуждение, круглые столы, диалоговые площадки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600" spc="-20" dirty="0" smtClean="0">
                <a:solidFill>
                  <a:srgbClr val="C00000"/>
                </a:solidFill>
              </a:rPr>
              <a:t> Информационно-просветительские сессии и семинары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52486" y="2259184"/>
            <a:ext cx="3496236" cy="2693045"/>
          </a:xfrm>
          <a:prstGeom prst="rect">
            <a:avLst/>
          </a:prstGeom>
          <a:noFill/>
          <a:ln w="6350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1300" b="1" dirty="0" smtClean="0">
                <a:solidFill>
                  <a:srgbClr val="002060"/>
                </a:solidFill>
              </a:rPr>
              <a:t>«Час с Министром»</a:t>
            </a:r>
            <a:r>
              <a:rPr lang="ru-RU" sz="1300" dirty="0" smtClean="0">
                <a:solidFill>
                  <a:srgbClr val="002060"/>
                </a:solidFill>
              </a:rPr>
              <a:t> — онлайн-конференция, </a:t>
            </a:r>
          </a:p>
          <a:p>
            <a:pPr lvl="0"/>
            <a:r>
              <a:rPr lang="ru-RU" sz="1300" dirty="0" smtClean="0">
                <a:solidFill>
                  <a:srgbClr val="002060"/>
                </a:solidFill>
              </a:rPr>
              <a:t>нацеленная на обеспечение открытости органов власти</a:t>
            </a:r>
          </a:p>
          <a:p>
            <a:pPr lvl="0"/>
            <a:endParaRPr lang="ru-RU" sz="1300" dirty="0" smtClean="0">
              <a:solidFill>
                <a:srgbClr val="002060"/>
              </a:solidFill>
            </a:endParaRPr>
          </a:p>
          <a:p>
            <a:pPr lvl="0"/>
            <a:r>
              <a:rPr lang="ru-RU" sz="1300" b="1" dirty="0" smtClean="0">
                <a:solidFill>
                  <a:srgbClr val="002060"/>
                </a:solidFill>
              </a:rPr>
              <a:t>«Час с экспертом»</a:t>
            </a:r>
            <a:r>
              <a:rPr lang="ru-RU" sz="1300" dirty="0" smtClean="0">
                <a:solidFill>
                  <a:srgbClr val="002060"/>
                </a:solidFill>
              </a:rPr>
              <a:t> — информационно-просветительская онлайн-конференция,</a:t>
            </a:r>
            <a:r>
              <a:rPr lang="en-US" sz="1300" dirty="0" smtClean="0">
                <a:solidFill>
                  <a:srgbClr val="002060"/>
                </a:solidFill>
              </a:rPr>
              <a:t> </a:t>
            </a:r>
            <a:r>
              <a:rPr lang="ru-RU" sz="1300" dirty="0" smtClean="0">
                <a:solidFill>
                  <a:srgbClr val="002060"/>
                </a:solidFill>
              </a:rPr>
              <a:t>по обсуждению резонансной (актуальной) темы</a:t>
            </a:r>
          </a:p>
          <a:p>
            <a:pPr lvl="0"/>
            <a:endParaRPr lang="ru-RU" sz="1300" dirty="0" smtClean="0">
              <a:solidFill>
                <a:srgbClr val="002060"/>
              </a:solidFill>
            </a:endParaRPr>
          </a:p>
          <a:p>
            <a:pPr lvl="0"/>
            <a:r>
              <a:rPr lang="ru-RU" sz="1300" b="1" dirty="0" smtClean="0">
                <a:solidFill>
                  <a:srgbClr val="002060"/>
                </a:solidFill>
              </a:rPr>
              <a:t>«Дни семьи»</a:t>
            </a:r>
            <a:r>
              <a:rPr lang="ru-RU" sz="1300" dirty="0" smtClean="0">
                <a:solidFill>
                  <a:srgbClr val="002060"/>
                </a:solidFill>
              </a:rPr>
              <a:t> — цикл информационно-просветительских тематических онлайн-конференций по профилю воспитания и образования, поддержки материнства и детства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39088" y="1920630"/>
            <a:ext cx="11474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C00000"/>
                </a:solidFill>
              </a:rPr>
              <a:t>Проекты: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183890" y="2259837"/>
            <a:ext cx="7519192" cy="492443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r>
              <a:rPr lang="ru-RU" sz="1300" b="1" dirty="0" smtClean="0">
                <a:solidFill>
                  <a:srgbClr val="002060"/>
                </a:solidFill>
              </a:rPr>
              <a:t>«Центр общественного контроля» </a:t>
            </a:r>
            <a:r>
              <a:rPr lang="ru-RU" sz="1300" dirty="0" smtClean="0">
                <a:solidFill>
                  <a:srgbClr val="002060"/>
                </a:solidFill>
              </a:rPr>
              <a:t>— проведение общественных проверок на системной основе, оперативное реагирование, обучение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4183890" y="3242396"/>
            <a:ext cx="7292880" cy="149271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1300" b="1" dirty="0" smtClean="0">
                <a:solidFill>
                  <a:srgbClr val="C00000"/>
                </a:solidFill>
              </a:rPr>
              <a:t>«Дни региональной Общественной палаты в муниципальном образовании» </a:t>
            </a:r>
            <a:r>
              <a:rPr lang="ru-RU" sz="1300" dirty="0" smtClean="0">
                <a:solidFill>
                  <a:srgbClr val="002060"/>
                </a:solidFill>
              </a:rPr>
              <a:t>— выездные мероприятия в территории области с целью выявления системных проблем посредством проведения приема граждан, общественных проверок и организации диалога с представителями общественности и гражданскими активистами.</a:t>
            </a:r>
          </a:p>
          <a:p>
            <a:pPr lvl="0"/>
            <a:endParaRPr lang="ru-RU" sz="1300" dirty="0" smtClean="0">
              <a:solidFill>
                <a:srgbClr val="002060"/>
              </a:solidFill>
            </a:endParaRPr>
          </a:p>
          <a:p>
            <a:pPr lvl="0"/>
            <a:r>
              <a:rPr lang="ru-RU" sz="1300" b="1" dirty="0" smtClean="0">
                <a:solidFill>
                  <a:srgbClr val="C00000"/>
                </a:solidFill>
              </a:rPr>
              <a:t>Рубрика «Мнение эксперта» </a:t>
            </a:r>
            <a:r>
              <a:rPr lang="ru-RU" sz="1300" dirty="0" smtClean="0">
                <a:solidFill>
                  <a:srgbClr val="002060"/>
                </a:solidFill>
              </a:rPr>
              <a:t>— публикация на ресурсах Общественной палаты комментариев, мнения экспертов, членов Общественной палаты по резонансным темам и актуальным вопросам. 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183890" y="2823489"/>
            <a:ext cx="9137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NEW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pic>
        <p:nvPicPr>
          <p:cNvPr id="24" name="Рисунок 23" descr="IMG_6486.JPG"/>
          <p:cNvPicPr>
            <a:picLocks noChangeAspect="1"/>
          </p:cNvPicPr>
          <p:nvPr/>
        </p:nvPicPr>
        <p:blipFill>
          <a:blip r:embed="rId3" cstate="print"/>
          <a:srcRect l="5056" r="6358"/>
          <a:stretch>
            <a:fillRect/>
          </a:stretch>
        </p:blipFill>
        <p:spPr>
          <a:xfrm>
            <a:off x="5078474" y="5182504"/>
            <a:ext cx="2010097" cy="1511560"/>
          </a:xfrm>
          <a:prstGeom prst="rect">
            <a:avLst/>
          </a:prstGeom>
          <a:effectLst/>
        </p:spPr>
      </p:pic>
      <p:pic>
        <p:nvPicPr>
          <p:cNvPr id="25" name="Рисунок 24" descr="IMG_deee56065a6611fafe60c9509375c7fc_V.jpg"/>
          <p:cNvPicPr>
            <a:picLocks noChangeAspect="1"/>
          </p:cNvPicPr>
          <p:nvPr/>
        </p:nvPicPr>
        <p:blipFill>
          <a:blip r:embed="rId4" cstate="print"/>
          <a:srcRect l="2866" r="17646" b="20000"/>
          <a:stretch>
            <a:fillRect/>
          </a:stretch>
        </p:blipFill>
        <p:spPr>
          <a:xfrm>
            <a:off x="2894036" y="5135073"/>
            <a:ext cx="2062066" cy="1556522"/>
          </a:xfrm>
          <a:prstGeom prst="rect">
            <a:avLst/>
          </a:prstGeom>
          <a:effectLst/>
        </p:spPr>
      </p:pic>
      <p:pic>
        <p:nvPicPr>
          <p:cNvPr id="26" name="Рисунок 25" descr="IMG_2bcbe9d15858b41209895b479000ccbc_V.jpg"/>
          <p:cNvPicPr>
            <a:picLocks noChangeAspect="1"/>
          </p:cNvPicPr>
          <p:nvPr/>
        </p:nvPicPr>
        <p:blipFill rotWithShape="1">
          <a:blip r:embed="rId5" cstate="print"/>
          <a:srcRect t="1517" r="6115" b="1252"/>
          <a:stretch/>
        </p:blipFill>
        <p:spPr>
          <a:xfrm>
            <a:off x="7213239" y="5135525"/>
            <a:ext cx="2005406" cy="1557669"/>
          </a:xfrm>
          <a:prstGeom prst="rect">
            <a:avLst/>
          </a:prstGeom>
          <a:effectLst/>
        </p:spPr>
      </p:pic>
      <p:pic>
        <p:nvPicPr>
          <p:cNvPr id="29" name="Рисунок 28" descr="DSC04247.JPG"/>
          <p:cNvPicPr>
            <a:picLocks noChangeAspect="1"/>
          </p:cNvPicPr>
          <p:nvPr/>
        </p:nvPicPr>
        <p:blipFill>
          <a:blip r:embed="rId6" cstate="print"/>
          <a:srcRect r="13382"/>
          <a:stretch>
            <a:fillRect/>
          </a:stretch>
        </p:blipFill>
        <p:spPr>
          <a:xfrm>
            <a:off x="537470" y="5130325"/>
            <a:ext cx="2234566" cy="1559724"/>
          </a:xfrm>
          <a:prstGeom prst="rect">
            <a:avLst/>
          </a:prstGeom>
          <a:effectLst/>
        </p:spPr>
      </p:pic>
      <p:pic>
        <p:nvPicPr>
          <p:cNvPr id="37" name="Рисунок 36" descr="ZuP6bzEYG2I.jpg"/>
          <p:cNvPicPr/>
          <p:nvPr/>
        </p:nvPicPr>
        <p:blipFill>
          <a:blip r:embed="rId7" cstate="print"/>
          <a:srcRect l="7506" t="10917" r="5043" b="16157"/>
          <a:stretch>
            <a:fillRect/>
          </a:stretch>
        </p:blipFill>
        <p:spPr>
          <a:xfrm flipH="1">
            <a:off x="9349273" y="5141167"/>
            <a:ext cx="2174032" cy="1558213"/>
          </a:xfrm>
          <a:prstGeom prst="rect">
            <a:avLst/>
          </a:prstGeom>
          <a:effectLst/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5037990" y="3011351"/>
            <a:ext cx="7173093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970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lide Number Placeholder 8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136B7D2-B98C-44FD-8D04-7EC62A564975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162" name="Прямая соединительная линия 161"/>
          <p:cNvCxnSpPr/>
          <p:nvPr/>
        </p:nvCxnSpPr>
        <p:spPr>
          <a:xfrm>
            <a:off x="247650" y="142875"/>
            <a:ext cx="0" cy="59055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object 52"/>
          <p:cNvSpPr txBox="1"/>
          <p:nvPr/>
        </p:nvSpPr>
        <p:spPr>
          <a:xfrm>
            <a:off x="11582401" y="6177912"/>
            <a:ext cx="445740" cy="50783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ru-RU" sz="3200" b="1" spc="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panose="020B0604020202020204" pitchFamily="34" charset="0"/>
              </a:rPr>
              <a:t>4</a:t>
            </a:r>
            <a:endParaRPr sz="32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28682" t="31182" r="27007" b="20217"/>
          <a:stretch/>
        </p:blipFill>
        <p:spPr bwMode="auto">
          <a:xfrm>
            <a:off x="1091682" y="1163821"/>
            <a:ext cx="7955041" cy="5189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Прямоугольник 24"/>
          <p:cNvSpPr/>
          <p:nvPr/>
        </p:nvSpPr>
        <p:spPr>
          <a:xfrm>
            <a:off x="354563" y="257376"/>
            <a:ext cx="114393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chemeClr val="tx2"/>
                </a:solidFill>
              </a:rPr>
              <a:t>В 2018 ГОДУ ПРОВЕДЕНО 120 ОБЩЕСТВЕННО-ЗНАЧИМЫХ МЕРОПРИЯТИЙ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73553" t="53929" r="20473" b="38956"/>
          <a:stretch/>
        </p:blipFill>
        <p:spPr bwMode="auto">
          <a:xfrm>
            <a:off x="9242004" y="5379398"/>
            <a:ext cx="1072557" cy="75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308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2" name="Прямая соединительная линия 161"/>
          <p:cNvCxnSpPr/>
          <p:nvPr/>
        </p:nvCxnSpPr>
        <p:spPr>
          <a:xfrm>
            <a:off x="247650" y="142875"/>
            <a:ext cx="0" cy="59055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365585" y="176540"/>
            <a:ext cx="10103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ИНФОРМАЦИОННОЕ СОПРОВОЖДЕНИЕ ДЕЯТЕЛЬНОСТИ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245" name="object 52"/>
          <p:cNvSpPr txBox="1"/>
          <p:nvPr/>
        </p:nvSpPr>
        <p:spPr>
          <a:xfrm>
            <a:off x="11582401" y="6177912"/>
            <a:ext cx="445740" cy="50783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ru-RU" sz="3200" b="1" spc="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panose="020B0604020202020204" pitchFamily="34" charset="0"/>
              </a:rPr>
              <a:t>5</a:t>
            </a:r>
            <a:endParaRPr sz="32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2" name="Shape 116"/>
          <p:cNvGraphicFramePr/>
          <p:nvPr>
            <p:extLst>
              <p:ext uri="{D42A27DB-BD31-4B8C-83A1-F6EECF244321}">
                <p14:modId xmlns:p14="http://schemas.microsoft.com/office/powerpoint/2010/main" val="2112613976"/>
              </p:ext>
            </p:extLst>
          </p:nvPr>
        </p:nvGraphicFramePr>
        <p:xfrm>
          <a:off x="497549" y="1338526"/>
          <a:ext cx="5212586" cy="434413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16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2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14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05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0250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68750"/>
                        <a:buFont typeface="Arial"/>
                        <a:buNone/>
                      </a:pPr>
                      <a:endParaRPr lang="ru-RU" sz="1300" b="1" kern="400" spc="-30" baseline="0" dirty="0">
                        <a:solidFill>
                          <a:srgbClr val="002060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ru-RU" sz="1400" b="1" kern="400" spc="-30" baseline="0" dirty="0">
                          <a:solidFill>
                            <a:srgbClr val="002060"/>
                          </a:solidFill>
                          <a:latin typeface="+mn-lt"/>
                        </a:rPr>
                        <a:t>Показатель</a:t>
                      </a: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indent="0" algn="ctr" rtl="0">
                        <a:lnSpc>
                          <a:spcPts val="14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400" b="1" kern="400" spc="-30" baseline="0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Еденица</a:t>
                      </a:r>
                      <a:r>
                        <a:rPr lang="ru-RU" sz="1400" b="1" kern="400" spc="-3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измерения</a:t>
                      </a:r>
                      <a:endParaRPr lang="ru-RU" sz="1400" b="1" kern="400" spc="-30" baseline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1425" marR="91425" marT="91425" marB="91425" vert="vert27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indent="0" algn="ctr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68750"/>
                        <a:buFont typeface="Arial"/>
                        <a:buNone/>
                      </a:pPr>
                      <a:r>
                        <a:rPr lang="ru-RU" sz="1400" b="1" kern="400" spc="-3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2016</a:t>
                      </a:r>
                      <a:endParaRPr lang="ru-RU" sz="1400" b="1" kern="400" spc="-30" baseline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indent="0" algn="ctr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68750"/>
                        <a:buFont typeface="Arial"/>
                        <a:buNone/>
                      </a:pPr>
                      <a:r>
                        <a:rPr lang="ru-RU" sz="1400" b="1" kern="400" spc="-3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2017</a:t>
                      </a:r>
                      <a:endParaRPr lang="ru-RU" sz="1400" b="1" kern="400" spc="-30" baseline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indent="0" algn="ctr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68750"/>
                        <a:buFont typeface="Arial"/>
                        <a:buNone/>
                      </a:pPr>
                      <a:r>
                        <a:rPr lang="ru-RU" sz="1400" b="1" kern="400" spc="-3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2018</a:t>
                      </a:r>
                      <a:endParaRPr lang="ru-RU" sz="1400" b="1" kern="400" spc="-30" baseline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ru-RU" sz="1400" b="1" kern="400" spc="-9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Знач.</a:t>
                      </a:r>
                      <a:endParaRPr lang="ru-RU" sz="1400" b="1" kern="400" spc="-100" baseline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ru-RU" sz="1400" b="1" kern="400" spc="-9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Знач.</a:t>
                      </a:r>
                      <a:endParaRPr lang="ru-RU" sz="1400" b="1" kern="400" spc="-9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ru-RU" sz="1400" b="1" kern="400" spc="-7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Знач.</a:t>
                      </a:r>
                      <a:endParaRPr lang="ru-RU" sz="1400" b="1" kern="400" spc="-70" baseline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703">
                <a:tc>
                  <a:txBody>
                    <a:bodyPr/>
                    <a:lstStyle/>
                    <a:p>
                      <a:pPr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ru-RU" sz="1200" b="1" kern="400" spc="-30" baseline="0" dirty="0">
                          <a:solidFill>
                            <a:srgbClr val="002060"/>
                          </a:solidFill>
                        </a:rPr>
                        <a:t>1</a:t>
                      </a:r>
                      <a:r>
                        <a:rPr lang="ru-RU" sz="1200" b="1" kern="400" spc="-30" baseline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sz="1200" b="1" kern="400" spc="-30" baseline="0" dirty="0">
                        <a:solidFill>
                          <a:srgbClr val="002060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indent="0" rtl="0">
                        <a:spcBef>
                          <a:spcPts val="0"/>
                        </a:spcBef>
                        <a:buNone/>
                      </a:pPr>
                      <a:r>
                        <a:rPr lang="ru-RU" sz="1300" b="0" kern="400" spc="-30" baseline="0" dirty="0">
                          <a:solidFill>
                            <a:srgbClr val="002060"/>
                          </a:solidFill>
                        </a:rPr>
                        <a:t>Количество </a:t>
                      </a:r>
                      <a:r>
                        <a:rPr lang="ru-RU" sz="1300" b="0" kern="400" spc="-30" baseline="0" dirty="0" smtClean="0">
                          <a:solidFill>
                            <a:srgbClr val="002060"/>
                          </a:solidFill>
                        </a:rPr>
                        <a:t>уникальных </a:t>
                      </a:r>
                      <a:r>
                        <a:rPr lang="ru-RU" sz="1300" b="0" kern="400" spc="-30" baseline="0" dirty="0">
                          <a:solidFill>
                            <a:srgbClr val="002060"/>
                          </a:solidFill>
                        </a:rPr>
                        <a:t>пресс-релизов</a:t>
                      </a: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indent="0" algn="ctr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r>
                        <a:rPr lang="ru-RU" sz="1300" b="0" kern="400" spc="-30" baseline="0" dirty="0">
                          <a:solidFill>
                            <a:srgbClr val="002060"/>
                          </a:solidFill>
                        </a:rPr>
                        <a:t>ш</a:t>
                      </a:r>
                      <a:r>
                        <a:rPr lang="ru-RU" sz="1300" b="0" kern="400" spc="-30" baseline="0" dirty="0" smtClean="0">
                          <a:solidFill>
                            <a:srgbClr val="002060"/>
                          </a:solidFill>
                        </a:rPr>
                        <a:t>т</a:t>
                      </a:r>
                      <a:r>
                        <a:rPr lang="ru-RU" sz="1300" b="0" kern="400" spc="-30" baseline="0" dirty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ru-RU" sz="1300" b="0" kern="400" spc="-30" baseline="0" dirty="0">
                          <a:solidFill>
                            <a:srgbClr val="002060"/>
                          </a:solidFill>
                        </a:rPr>
                        <a:t>18</a:t>
                      </a: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indent="0" algn="ctr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ru-RU" sz="1300" b="0" kern="400" spc="-30" baseline="0" dirty="0" smtClean="0">
                          <a:solidFill>
                            <a:srgbClr val="002060"/>
                          </a:solidFill>
                        </a:rPr>
                        <a:t>145</a:t>
                      </a:r>
                      <a:endParaRPr lang="ru-RU" sz="1300" b="0" kern="400" spc="-30" baseline="0" dirty="0">
                        <a:solidFill>
                          <a:srgbClr val="002060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-RU" sz="1300" b="0" kern="400" spc="-30" baseline="0" dirty="0" smtClean="0">
                          <a:solidFill>
                            <a:srgbClr val="002060"/>
                          </a:solidFill>
                        </a:rPr>
                        <a:t>169 ↑</a:t>
                      </a:r>
                      <a:endParaRPr lang="ru-RU" sz="1300" b="0" kern="400" spc="-30" baseline="0" dirty="0">
                        <a:solidFill>
                          <a:srgbClr val="002060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075">
                <a:tc>
                  <a:txBody>
                    <a:bodyPr/>
                    <a:lstStyle/>
                    <a:p>
                      <a:pPr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ru-RU" sz="1200" b="1" kern="400" spc="-30" baseline="0" dirty="0">
                          <a:solidFill>
                            <a:srgbClr val="002060"/>
                          </a:solidFill>
                        </a:rPr>
                        <a:t>2</a:t>
                      </a:r>
                      <a:r>
                        <a:rPr lang="ru-RU" sz="1200" b="1" kern="400" spc="-30" baseline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sz="1200" b="1" kern="400" spc="-30" baseline="0" dirty="0">
                        <a:solidFill>
                          <a:srgbClr val="002060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indent="0" rtl="0">
                        <a:spcBef>
                          <a:spcPts val="0"/>
                        </a:spcBef>
                        <a:buNone/>
                      </a:pPr>
                      <a:r>
                        <a:rPr lang="ru-RU" sz="1300" b="0" kern="400" spc="-30" baseline="0" dirty="0">
                          <a:solidFill>
                            <a:srgbClr val="002060"/>
                          </a:solidFill>
                        </a:rPr>
                        <a:t>Количество подписчиков </a:t>
                      </a:r>
                      <a:endParaRPr lang="ru-RU" sz="1300" b="0" kern="400" spc="-3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lvl="0" indent="0" rtl="0">
                        <a:spcBef>
                          <a:spcPts val="0"/>
                        </a:spcBef>
                        <a:buNone/>
                      </a:pPr>
                      <a:r>
                        <a:rPr lang="ru-RU" sz="1300" b="0" kern="400" spc="-30" baseline="0" dirty="0" smtClean="0">
                          <a:solidFill>
                            <a:srgbClr val="002060"/>
                          </a:solidFill>
                        </a:rPr>
                        <a:t>в </a:t>
                      </a:r>
                      <a:r>
                        <a:rPr lang="ru-RU" sz="1300" b="0" kern="400" spc="-30" baseline="0" dirty="0">
                          <a:solidFill>
                            <a:srgbClr val="002060"/>
                          </a:solidFill>
                        </a:rPr>
                        <a:t>социальных </a:t>
                      </a:r>
                      <a:r>
                        <a:rPr lang="ru-RU" sz="1300" b="0" kern="400" spc="-30" baseline="0" dirty="0" smtClean="0">
                          <a:solidFill>
                            <a:srgbClr val="002060"/>
                          </a:solidFill>
                        </a:rPr>
                        <a:t>сетях</a:t>
                      </a:r>
                      <a:endParaRPr lang="ru-RU" sz="1300" b="0" kern="400" spc="-30" baseline="0" dirty="0">
                        <a:solidFill>
                          <a:srgbClr val="002060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indent="0" algn="ctr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r>
                        <a:rPr lang="ru-RU" sz="1300" b="0" kern="400" spc="-30" baseline="0" dirty="0">
                          <a:solidFill>
                            <a:srgbClr val="002060"/>
                          </a:solidFill>
                        </a:rPr>
                        <a:t>ч</a:t>
                      </a:r>
                      <a:r>
                        <a:rPr lang="ru-RU" sz="1300" b="0" kern="400" spc="-30" baseline="0" dirty="0" smtClean="0">
                          <a:solidFill>
                            <a:srgbClr val="002060"/>
                          </a:solidFill>
                        </a:rPr>
                        <a:t>ел</a:t>
                      </a:r>
                      <a:r>
                        <a:rPr lang="ru-RU" sz="1300" b="0" kern="400" spc="-30" baseline="0" dirty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ru-RU" sz="1300" b="0" kern="400" spc="-30" baseline="0" dirty="0">
                          <a:solidFill>
                            <a:srgbClr val="002060"/>
                          </a:solidFill>
                        </a:rPr>
                        <a:t>170</a:t>
                      </a: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indent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ru-RU" sz="1300" b="0" kern="400" spc="-30" baseline="0" dirty="0" smtClean="0">
                          <a:solidFill>
                            <a:srgbClr val="002060"/>
                          </a:solidFill>
                        </a:rPr>
                        <a:t>2902</a:t>
                      </a:r>
                      <a:endParaRPr lang="ru-RU" sz="1300" b="0" kern="400" spc="-30" baseline="0" dirty="0">
                        <a:solidFill>
                          <a:srgbClr val="002060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-RU" sz="1300" b="0" kern="400" spc="-30" baseline="0" dirty="0" smtClean="0">
                          <a:solidFill>
                            <a:srgbClr val="002060"/>
                          </a:solidFill>
                        </a:rPr>
                        <a:t>3222 ↑</a:t>
                      </a:r>
                      <a:endParaRPr lang="ru-RU" sz="1300" b="0" kern="400" spc="-30" baseline="0" dirty="0">
                        <a:solidFill>
                          <a:srgbClr val="002060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584">
                <a:tc>
                  <a:txBody>
                    <a:bodyPr/>
                    <a:lstStyle/>
                    <a:p>
                      <a:pPr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ru-RU" sz="1200" b="1" kern="400" spc="-30" baseline="0" dirty="0">
                          <a:solidFill>
                            <a:srgbClr val="002060"/>
                          </a:solidFill>
                        </a:rPr>
                        <a:t>3</a:t>
                      </a:r>
                      <a:r>
                        <a:rPr lang="ru-RU" sz="1200" b="1" kern="400" spc="-30" baseline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sz="1200" b="1" kern="400" spc="-30" baseline="0" dirty="0">
                        <a:solidFill>
                          <a:srgbClr val="002060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indent="0" rtl="0">
                        <a:spcBef>
                          <a:spcPts val="0"/>
                        </a:spcBef>
                        <a:buNone/>
                      </a:pPr>
                      <a:r>
                        <a:rPr lang="ru-RU" sz="1300" b="0" kern="400" spc="-30" baseline="0" dirty="0">
                          <a:solidFill>
                            <a:srgbClr val="002060"/>
                          </a:solidFill>
                        </a:rPr>
                        <a:t>Количество публикаций </a:t>
                      </a:r>
                      <a:endParaRPr lang="ru-RU" sz="1300" b="0" kern="400" spc="-3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lvl="0" indent="0" rtl="0">
                        <a:spcBef>
                          <a:spcPts val="0"/>
                        </a:spcBef>
                        <a:buNone/>
                      </a:pPr>
                      <a:r>
                        <a:rPr lang="ru-RU" sz="1300" b="0" kern="400" spc="-30" baseline="0" dirty="0" smtClean="0">
                          <a:solidFill>
                            <a:srgbClr val="002060"/>
                          </a:solidFill>
                        </a:rPr>
                        <a:t>в СМИ</a:t>
                      </a:r>
                      <a:endParaRPr lang="ru-RU" sz="1300" b="0" kern="400" spc="-30" baseline="0" dirty="0">
                        <a:solidFill>
                          <a:srgbClr val="002060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indent="0" algn="ctr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r>
                        <a:rPr lang="ru-RU" sz="1300" b="0" kern="400" spc="-30" baseline="0" dirty="0">
                          <a:solidFill>
                            <a:srgbClr val="002060"/>
                          </a:solidFill>
                        </a:rPr>
                        <a:t>ш</a:t>
                      </a:r>
                      <a:r>
                        <a:rPr lang="ru-RU" sz="1300" b="0" kern="400" spc="-30" baseline="0" dirty="0" smtClean="0">
                          <a:solidFill>
                            <a:srgbClr val="002060"/>
                          </a:solidFill>
                        </a:rPr>
                        <a:t>т</a:t>
                      </a:r>
                      <a:r>
                        <a:rPr lang="ru-RU" sz="1300" b="0" kern="400" spc="-30" baseline="0" dirty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ru-RU" sz="1300" b="0" kern="400" spc="-30" baseline="0" dirty="0">
                          <a:solidFill>
                            <a:srgbClr val="002060"/>
                          </a:solidFill>
                        </a:rPr>
                        <a:t>69</a:t>
                      </a: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indent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ru-RU" sz="1300" b="0" kern="400" spc="-30" baseline="0" dirty="0" smtClean="0">
                          <a:solidFill>
                            <a:srgbClr val="002060"/>
                          </a:solidFill>
                        </a:rPr>
                        <a:t>1101</a:t>
                      </a:r>
                      <a:endParaRPr lang="ru-RU" sz="1300" b="0" kern="400" spc="-30" baseline="0" dirty="0">
                        <a:solidFill>
                          <a:srgbClr val="002060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-RU" sz="1300" b="0" kern="400" spc="-30" baseline="0" dirty="0" smtClean="0">
                          <a:solidFill>
                            <a:srgbClr val="002060"/>
                          </a:solidFill>
                        </a:rPr>
                        <a:t>1203 ↑</a:t>
                      </a:r>
                      <a:endParaRPr lang="ru-RU" sz="1300" b="0" kern="400" spc="-30" baseline="0" dirty="0">
                        <a:solidFill>
                          <a:srgbClr val="002060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3855">
                <a:tc>
                  <a:txBody>
                    <a:bodyPr/>
                    <a:lstStyle/>
                    <a:p>
                      <a:pPr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ru-RU" sz="1200" b="1" kern="400" spc="-30" baseline="0" dirty="0">
                          <a:solidFill>
                            <a:srgbClr val="002060"/>
                          </a:solidFill>
                        </a:rPr>
                        <a:t>4</a:t>
                      </a:r>
                      <a:r>
                        <a:rPr lang="ru-RU" sz="1200" b="1" kern="400" spc="-30" baseline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sz="1200" b="1" kern="400" spc="-30" baseline="0" dirty="0">
                        <a:solidFill>
                          <a:srgbClr val="002060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indent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ru-RU" sz="1300" b="0" kern="400" spc="-40" baseline="0" dirty="0">
                          <a:solidFill>
                            <a:srgbClr val="002060"/>
                          </a:solidFill>
                        </a:rPr>
                        <a:t>Количество публикаций на сайте Общественный </a:t>
                      </a:r>
                      <a:r>
                        <a:rPr lang="ru-RU" sz="1300" b="0" kern="400" spc="-40" baseline="0" dirty="0" smtClean="0">
                          <a:solidFill>
                            <a:srgbClr val="002060"/>
                          </a:solidFill>
                        </a:rPr>
                        <a:t>палаты </a:t>
                      </a:r>
                      <a:r>
                        <a:rPr lang="ru-RU" sz="1300" b="0" kern="400" spc="-40" baseline="0" dirty="0">
                          <a:solidFill>
                            <a:srgbClr val="002060"/>
                          </a:solidFill>
                        </a:rPr>
                        <a:t>РФ </a:t>
                      </a:r>
                      <a:r>
                        <a:rPr lang="ru-RU" sz="1300" b="0" u="sng" kern="400" spc="-40" baseline="0" dirty="0">
                          <a:solidFill>
                            <a:srgbClr val="002060"/>
                          </a:solidFill>
                        </a:rPr>
                        <a:t>www.oprf.ru</a:t>
                      </a:r>
                      <a:r>
                        <a:rPr lang="ru-RU" sz="1300" b="0" kern="400" spc="-4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indent="0" algn="ctr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r>
                        <a:rPr lang="ru-RU" sz="1300" b="0" kern="400" spc="-30" baseline="0" dirty="0">
                          <a:solidFill>
                            <a:srgbClr val="002060"/>
                          </a:solidFill>
                        </a:rPr>
                        <a:t>ш</a:t>
                      </a:r>
                      <a:r>
                        <a:rPr lang="ru-RU" sz="1300" b="0" kern="400" spc="-30" baseline="0" dirty="0" smtClean="0">
                          <a:solidFill>
                            <a:srgbClr val="002060"/>
                          </a:solidFill>
                        </a:rPr>
                        <a:t>т</a:t>
                      </a:r>
                      <a:r>
                        <a:rPr lang="ru-RU" sz="1300" b="0" kern="400" spc="-30" baseline="0" dirty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ru-RU" sz="1300" b="0" kern="400" spc="-30" baseline="0" dirty="0">
                          <a:solidFill>
                            <a:srgbClr val="002060"/>
                          </a:solidFill>
                        </a:rPr>
                        <a:t>12</a:t>
                      </a: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indent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ru-RU" sz="1300" b="0" kern="400" spc="-30" baseline="0" dirty="0" smtClean="0">
                          <a:solidFill>
                            <a:srgbClr val="002060"/>
                          </a:solidFill>
                        </a:rPr>
                        <a:t>97</a:t>
                      </a:r>
                      <a:endParaRPr lang="ru-RU" sz="1300" b="0" kern="400" spc="-30" baseline="0" dirty="0">
                        <a:solidFill>
                          <a:srgbClr val="002060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-RU" sz="1300" b="0" kern="400" spc="-30" baseline="0" dirty="0" smtClean="0">
                          <a:solidFill>
                            <a:srgbClr val="002060"/>
                          </a:solidFill>
                        </a:rPr>
                        <a:t>99 ↑</a:t>
                      </a:r>
                      <a:endParaRPr lang="ru-RU" sz="1300" b="0" kern="400" spc="-30" baseline="0" dirty="0">
                        <a:solidFill>
                          <a:srgbClr val="002060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5075">
                <a:tc>
                  <a:txBody>
                    <a:bodyPr/>
                    <a:lstStyle/>
                    <a:p>
                      <a:pPr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ru-RU" sz="1200" b="1" kern="400" spc="-30" baseline="0" dirty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ru-RU" sz="1200" b="1" kern="400" spc="-30" baseline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sz="1200" b="1" kern="400" spc="-30" baseline="0" dirty="0">
                        <a:solidFill>
                          <a:srgbClr val="002060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indent="0" rtl="0">
                        <a:spcBef>
                          <a:spcPts val="0"/>
                        </a:spcBef>
                        <a:buNone/>
                      </a:pPr>
                      <a:r>
                        <a:rPr lang="ru-RU" sz="1300" b="0" kern="400" spc="-40" baseline="0" dirty="0">
                          <a:solidFill>
                            <a:srgbClr val="002060"/>
                          </a:solidFill>
                        </a:rPr>
                        <a:t>Посещаемость сайта Общественной </a:t>
                      </a:r>
                      <a:r>
                        <a:rPr lang="ru-RU" sz="1300" b="0" kern="400" spc="-40" baseline="0" dirty="0" smtClean="0">
                          <a:solidFill>
                            <a:srgbClr val="002060"/>
                          </a:solidFill>
                        </a:rPr>
                        <a:t>палаты </a:t>
                      </a:r>
                      <a:r>
                        <a:rPr lang="ru-RU" sz="1300" b="0" kern="400" spc="-40" baseline="0" dirty="0">
                          <a:solidFill>
                            <a:srgbClr val="002060"/>
                          </a:solidFill>
                        </a:rPr>
                        <a:t>ЧО </a:t>
                      </a:r>
                      <a:r>
                        <a:rPr lang="ru-RU" sz="1300" b="0" u="sng" kern="400" spc="-40" baseline="0" dirty="0">
                          <a:solidFill>
                            <a:srgbClr val="002060"/>
                          </a:solidFill>
                        </a:rPr>
                        <a:t>www.op74.ru</a:t>
                      </a:r>
                      <a:r>
                        <a:rPr lang="ru-RU" sz="1300" b="0" kern="400" spc="-4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indent="0" algn="ctr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r>
                        <a:rPr lang="ru-RU" sz="1300" b="0" kern="400" spc="-30" baseline="0" dirty="0">
                          <a:solidFill>
                            <a:srgbClr val="002060"/>
                          </a:solidFill>
                        </a:rPr>
                        <a:t>п</a:t>
                      </a:r>
                      <a:r>
                        <a:rPr lang="ru-RU" sz="1300" b="0" kern="400" spc="-30" baseline="0" dirty="0" smtClean="0">
                          <a:solidFill>
                            <a:srgbClr val="002060"/>
                          </a:solidFill>
                        </a:rPr>
                        <a:t>осещения</a:t>
                      </a:r>
                      <a:r>
                        <a:rPr lang="ru-RU" sz="1300" b="0" kern="400" spc="-30" baseline="0" dirty="0">
                          <a:solidFill>
                            <a:srgbClr val="002060"/>
                          </a:solidFill>
                        </a:rPr>
                        <a:t>/ мес.</a:t>
                      </a: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ru-RU" sz="1300" b="0" kern="400" spc="-30" baseline="0" dirty="0">
                          <a:solidFill>
                            <a:srgbClr val="002060"/>
                          </a:solidFill>
                        </a:rPr>
                        <a:t>800</a:t>
                      </a: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indent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ru-RU" sz="1300" b="0" kern="400" spc="-30" baseline="0" dirty="0" smtClean="0">
                          <a:solidFill>
                            <a:srgbClr val="002060"/>
                          </a:solidFill>
                        </a:rPr>
                        <a:t>3200</a:t>
                      </a:r>
                      <a:endParaRPr lang="ru-RU" sz="1300" b="0" kern="400" spc="-30" baseline="0" dirty="0">
                        <a:solidFill>
                          <a:srgbClr val="002060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-RU" sz="1300" b="0" kern="400" spc="-30" baseline="0" dirty="0" smtClean="0">
                          <a:solidFill>
                            <a:srgbClr val="002060"/>
                          </a:solidFill>
                        </a:rPr>
                        <a:t>3550 ↑</a:t>
                      </a:r>
                      <a:endParaRPr lang="ru-RU" sz="1300" b="0" kern="400" spc="-30" baseline="0" dirty="0">
                        <a:solidFill>
                          <a:srgbClr val="002060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8993" t="31515" r="21150" b="20602"/>
          <a:stretch>
            <a:fillRect/>
          </a:stretch>
        </p:blipFill>
        <p:spPr bwMode="auto">
          <a:xfrm>
            <a:off x="5807677" y="1468315"/>
            <a:ext cx="6124560" cy="4313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9808844" y="326552"/>
            <a:ext cx="17735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20 тыс.</a:t>
            </a:r>
            <a:endParaRPr lang="en-US" sz="24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lnSpc>
                <a:spcPts val="1600"/>
              </a:lnSpc>
            </a:pPr>
            <a:r>
              <a:rPr lang="ru-RU" sz="1400" dirty="0" smtClean="0">
                <a:solidFill>
                  <a:srgbClr val="44546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человек</a:t>
            </a:r>
          </a:p>
          <a:p>
            <a:pPr>
              <a:lnSpc>
                <a:spcPts val="1600"/>
              </a:lnSpc>
            </a:pPr>
            <a:r>
              <a:rPr lang="ru-RU" sz="1400" dirty="0" smtClean="0">
                <a:solidFill>
                  <a:srgbClr val="44546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онлайн-аудитории</a:t>
            </a:r>
            <a:endParaRPr lang="ru-RU" sz="1400" dirty="0">
              <a:solidFill>
                <a:srgbClr val="44546A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16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lide Number Placeholder 8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136B7D2-B98C-44FD-8D04-7EC62A564975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162" name="Прямая соединительная линия 161"/>
          <p:cNvCxnSpPr/>
          <p:nvPr/>
        </p:nvCxnSpPr>
        <p:spPr>
          <a:xfrm>
            <a:off x="247650" y="142875"/>
            <a:ext cx="0" cy="59055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365584" y="176540"/>
            <a:ext cx="11251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СИСТЕМА ОБЩЕСТВЕННЫХ ПАЛАТ МУНИЦИПАЛЬНЫХ ОБРАЗОВАНИЙ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245" name="object 52"/>
          <p:cNvSpPr txBox="1"/>
          <p:nvPr/>
        </p:nvSpPr>
        <p:spPr>
          <a:xfrm>
            <a:off x="11582401" y="6177912"/>
            <a:ext cx="445740" cy="50783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ru-RU" sz="3200" b="1" spc="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panose="020B0604020202020204" pitchFamily="34" charset="0"/>
              </a:rPr>
              <a:t>6</a:t>
            </a:r>
            <a:endParaRPr sz="32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6" name="Рисунок 25" descr="cheljab_31.JPG"/>
          <p:cNvPicPr>
            <a:picLocks noChangeAspect="1"/>
          </p:cNvPicPr>
          <p:nvPr/>
        </p:nvPicPr>
        <p:blipFill>
          <a:blip r:embed="rId3" cstate="print">
            <a:lum bright="10000"/>
          </a:blip>
          <a:stretch>
            <a:fillRect/>
          </a:stretch>
        </p:blipFill>
        <p:spPr>
          <a:xfrm>
            <a:off x="247650" y="1245711"/>
            <a:ext cx="4798482" cy="5798165"/>
          </a:xfrm>
          <a:prstGeom prst="rect">
            <a:avLst/>
          </a:prstGeom>
          <a:effectLst>
            <a:softEdge rad="317500"/>
          </a:effectLst>
        </p:spPr>
      </p:pic>
      <p:graphicFrame>
        <p:nvGraphicFramePr>
          <p:cNvPr id="37" name="Схема 36"/>
          <p:cNvGraphicFramePr/>
          <p:nvPr>
            <p:extLst>
              <p:ext uri="{D42A27DB-BD31-4B8C-83A1-F6EECF244321}">
                <p14:modId xmlns:p14="http://schemas.microsoft.com/office/powerpoint/2010/main" val="3863478619"/>
              </p:ext>
            </p:extLst>
          </p:nvPr>
        </p:nvGraphicFramePr>
        <p:xfrm>
          <a:off x="2559831" y="1701773"/>
          <a:ext cx="7056784" cy="2972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2978680" y="5281493"/>
            <a:ext cx="74040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Информационная, методическая поддержка и координация работы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общественных палат муниципальных образований области</a:t>
            </a:r>
            <a:endPara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978680" y="1006127"/>
            <a:ext cx="7739143" cy="461665"/>
          </a:xfrm>
          <a:prstGeom prst="rect">
            <a:avLst/>
          </a:prstGeom>
          <a:noFill/>
          <a:ln w="6350">
            <a:noFill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Совет муниципальных общественных палат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808844" y="1160216"/>
            <a:ext cx="1773557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830</a:t>
            </a:r>
            <a:endParaRPr lang="en-US" sz="24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lnSpc>
                <a:spcPts val="1600"/>
              </a:lnSpc>
            </a:pPr>
            <a:r>
              <a:rPr lang="ru-RU" sz="1400" dirty="0" smtClean="0">
                <a:solidFill>
                  <a:srgbClr val="44546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активистов</a:t>
            </a:r>
            <a:endParaRPr lang="ru-RU" sz="1400" dirty="0">
              <a:solidFill>
                <a:srgbClr val="44546A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94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lide Number Placeholder 8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136B7D2-B98C-44FD-8D04-7EC62A564975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162" name="Прямая соединительная линия 161"/>
          <p:cNvCxnSpPr/>
          <p:nvPr/>
        </p:nvCxnSpPr>
        <p:spPr>
          <a:xfrm>
            <a:off x="247650" y="142875"/>
            <a:ext cx="0" cy="59055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365584" y="176540"/>
            <a:ext cx="11251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КОНКУРС ГРАНТОВ ПРЕЗИДЕНТА РОССИЙСКОЙ ФЕДЕРАЦИИ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245" name="object 52"/>
          <p:cNvSpPr txBox="1"/>
          <p:nvPr/>
        </p:nvSpPr>
        <p:spPr>
          <a:xfrm>
            <a:off x="11582401" y="6177912"/>
            <a:ext cx="445740" cy="50783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ru-RU" sz="3200" b="1" spc="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panose="020B0604020202020204" pitchFamily="34" charset="0"/>
              </a:rPr>
              <a:t>7</a:t>
            </a:r>
            <a:endParaRPr sz="32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4" name="Рисунок 13" descr="скачанные файлы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8907" y="835057"/>
            <a:ext cx="4794547" cy="1923236"/>
          </a:xfrm>
          <a:prstGeom prst="rect">
            <a:avLst/>
          </a:prstGeom>
        </p:spPr>
      </p:pic>
      <p:sp>
        <p:nvSpPr>
          <p:cNvPr id="15" name="Стрелка вправо 14"/>
          <p:cNvSpPr/>
          <p:nvPr/>
        </p:nvSpPr>
        <p:spPr>
          <a:xfrm rot="16200000">
            <a:off x="-41909" y="3575227"/>
            <a:ext cx="4117368" cy="2877204"/>
          </a:xfrm>
          <a:prstGeom prst="rightArrow">
            <a:avLst/>
          </a:prstGeom>
          <a:solidFill>
            <a:srgbClr val="E0C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923836"/>
              </p:ext>
            </p:extLst>
          </p:nvPr>
        </p:nvGraphicFramePr>
        <p:xfrm>
          <a:off x="3732125" y="2696747"/>
          <a:ext cx="7362393" cy="2466590"/>
        </p:xfrm>
        <a:graphic>
          <a:graphicData uri="http://schemas.openxmlformats.org/drawingml/2006/table">
            <a:tbl>
              <a:tblPr>
                <a:effectLst/>
                <a:tableStyleId>{BC89EF96-8CEA-46FF-86C4-4CE0E7609802}</a:tableStyleId>
              </a:tblPr>
              <a:tblGrid>
                <a:gridCol w="2502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8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2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66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Показатель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926" marR="5092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2016 год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926" marR="50926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2017 год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926" marR="50926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2018 год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926" marR="50926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911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Количество заявок от региона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926" marR="5092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223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926" marR="50926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245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926" marR="50926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323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926" marR="50926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510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Количество грантов (победителей)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926" marR="5092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926" marR="50926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926" marR="50926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72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926" marR="50926" marT="0" marB="0" anchor="ctr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510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Общая сумма </a:t>
                      </a:r>
                      <a:endParaRPr lang="ru-RU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денежных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средств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926" marR="5092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</a:rPr>
                        <a:t>44 936 601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₽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926" marR="5092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</a:rPr>
                        <a:t>86 537 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062 ₽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926" marR="5092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100 861 775 ₽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926" marR="5092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2213269" y="5533190"/>
            <a:ext cx="54691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ru-RU" dirty="0" smtClean="0">
                <a:solidFill>
                  <a:schemeClr val="dk1"/>
                </a:solidFill>
                <a:ea typeface="Calibri"/>
                <a:cs typeface="Calibri"/>
              </a:rPr>
              <a:t>По сравнению с 2016 годом и 2017 годом</a:t>
            </a:r>
          </a:p>
          <a:p>
            <a:pPr fontAlgn="t"/>
            <a:r>
              <a:rPr lang="ru-RU" dirty="0" smtClean="0">
                <a:solidFill>
                  <a:schemeClr val="dk1"/>
                </a:solidFill>
                <a:ea typeface="Calibri"/>
                <a:cs typeface="Calibri"/>
              </a:rPr>
              <a:t>численность получателей грантов в регионе выросла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28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247650" y="142875"/>
            <a:ext cx="0" cy="59055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bject 52"/>
          <p:cNvSpPr txBox="1"/>
          <p:nvPr/>
        </p:nvSpPr>
        <p:spPr>
          <a:xfrm>
            <a:off x="11582401" y="6177912"/>
            <a:ext cx="445740" cy="50783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ru-RU" sz="3200" b="1" spc="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panose="020B0604020202020204" pitchFamily="34" charset="0"/>
              </a:rPr>
              <a:t>8</a:t>
            </a:r>
            <a:endParaRPr sz="32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65585" y="176540"/>
            <a:ext cx="634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ПЛАНЫ НА 2019 ГОД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3169" y="1653993"/>
            <a:ext cx="2444914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C00000"/>
                </a:solidFill>
              </a:rPr>
              <a:t>Экология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 качество воздуха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 качество воды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 ТКО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 зеленые насаждения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 обращение с животными 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426482" y="1653993"/>
            <a:ext cx="3181188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C00000"/>
                </a:solidFill>
              </a:rPr>
              <a:t>Комфортная городская среда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обустройство городского пространства (в том числе озеленение)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 сохранение историко-культурного наследия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 обустройство и организация подземных переходов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</a:pPr>
            <a:endParaRPr lang="ru-RU" sz="1200" dirty="0">
              <a:solidFill>
                <a:srgbClr val="00206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</a:pPr>
            <a:r>
              <a:rPr lang="ru-RU" sz="1200" b="1" dirty="0" smtClean="0">
                <a:solidFill>
                  <a:srgbClr val="002060"/>
                </a:solidFill>
              </a:rPr>
              <a:t>Городской транспорт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</a:pPr>
            <a:r>
              <a:rPr lang="ru-RU" sz="1400" dirty="0" smtClean="0">
                <a:solidFill>
                  <a:srgbClr val="002060"/>
                </a:solidFill>
              </a:rPr>
              <a:t> доступность </a:t>
            </a:r>
            <a:r>
              <a:rPr lang="ru-RU" sz="1400" dirty="0">
                <a:solidFill>
                  <a:srgbClr val="002060"/>
                </a:solidFill>
              </a:rPr>
              <a:t>общественного транспорта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</a:pPr>
            <a:r>
              <a:rPr lang="ru-RU" sz="1400" dirty="0" smtClean="0">
                <a:solidFill>
                  <a:srgbClr val="002060"/>
                </a:solidFill>
              </a:rPr>
              <a:t> организация </a:t>
            </a:r>
            <a:r>
              <a:rPr lang="ru-RU" sz="1400" dirty="0">
                <a:solidFill>
                  <a:srgbClr val="002060"/>
                </a:solidFill>
              </a:rPr>
              <a:t>работы общественного транспорта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</a:pPr>
            <a:r>
              <a:rPr lang="ru-RU" sz="1400" dirty="0" smtClean="0">
                <a:solidFill>
                  <a:srgbClr val="002060"/>
                </a:solidFill>
              </a:rPr>
              <a:t> организация </a:t>
            </a:r>
            <a:r>
              <a:rPr lang="ru-RU" sz="1400" dirty="0">
                <a:solidFill>
                  <a:srgbClr val="002060"/>
                </a:solidFill>
              </a:rPr>
              <a:t>парковочного пространства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</a:pPr>
            <a:r>
              <a:rPr lang="ru-RU" sz="1200" b="1" dirty="0" smtClean="0">
                <a:solidFill>
                  <a:srgbClr val="002060"/>
                </a:solidFill>
              </a:rPr>
              <a:t>Дорожное хозяйство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 качество </a:t>
            </a:r>
            <a:r>
              <a:rPr lang="ru-RU" sz="1400" dirty="0">
                <a:solidFill>
                  <a:srgbClr val="002060"/>
                </a:solidFill>
              </a:rPr>
              <a:t>ремонта и строительства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 уборка</a:t>
            </a:r>
            <a:endParaRPr lang="ru-RU" sz="1400" dirty="0">
              <a:solidFill>
                <a:srgbClr val="00206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организация </a:t>
            </a:r>
            <a:r>
              <a:rPr lang="ru-RU" sz="1400" dirty="0">
                <a:solidFill>
                  <a:srgbClr val="002060"/>
                </a:solidFill>
              </a:rPr>
              <a:t>велодорожек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</a:pPr>
            <a:endParaRPr lang="ru-RU" sz="1200" b="1" dirty="0">
              <a:solidFill>
                <a:srgbClr val="00206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</a:pPr>
            <a:endParaRPr lang="ru-RU" sz="1200" b="1" dirty="0" smtClean="0">
              <a:solidFill>
                <a:srgbClr val="00206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988027" y="1607826"/>
            <a:ext cx="248518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spc="-20" dirty="0" smtClean="0">
                <a:solidFill>
                  <a:srgbClr val="C00000"/>
                </a:solidFill>
              </a:rPr>
              <a:t>Жилищно-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spc="-20" dirty="0" smtClean="0">
                <a:solidFill>
                  <a:srgbClr val="C00000"/>
                </a:solidFill>
              </a:rPr>
              <a:t>коммунальное хозяйство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spc="-20" dirty="0" smtClean="0">
              <a:solidFill>
                <a:srgbClr val="C00000"/>
              </a:solidFill>
            </a:endParaRP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</a:pPr>
            <a:r>
              <a:rPr lang="ru-RU" sz="1400" dirty="0" smtClean="0">
                <a:solidFill>
                  <a:srgbClr val="002060"/>
                </a:solidFill>
              </a:rPr>
              <a:t> капитальный ремонт 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</a:pPr>
            <a:r>
              <a:rPr lang="ru-RU" sz="1400" dirty="0" smtClean="0">
                <a:solidFill>
                  <a:srgbClr val="002060"/>
                </a:solidFill>
              </a:rPr>
              <a:t> тарифы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</a:pPr>
            <a:r>
              <a:rPr lang="ru-RU" sz="1400" dirty="0" smtClean="0">
                <a:solidFill>
                  <a:srgbClr val="002060"/>
                </a:solidFill>
              </a:rPr>
              <a:t> газовое хозяйство 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898420" y="1653993"/>
            <a:ext cx="225321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C00000"/>
                </a:solidFill>
              </a:rPr>
              <a:t>Качество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C00000"/>
                </a:solidFill>
              </a:rPr>
              <a:t>оказания услуг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 работа ГИБДД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 эвакуация автомобилей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 медицинские услуги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83169" y="996890"/>
            <a:ext cx="2756517" cy="400110"/>
          </a:xfrm>
          <a:prstGeom prst="rect">
            <a:avLst/>
          </a:prstGeom>
          <a:noFill/>
          <a:ln w="6350"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Ключевые темы</a:t>
            </a:r>
          </a:p>
        </p:txBody>
      </p:sp>
    </p:spTree>
    <p:extLst>
      <p:ext uri="{BB962C8B-B14F-4D97-AF65-F5344CB8AC3E}">
        <p14:creationId xmlns:p14="http://schemas.microsoft.com/office/powerpoint/2010/main" val="407226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247650" y="142875"/>
            <a:ext cx="0" cy="59055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bject 52"/>
          <p:cNvSpPr txBox="1"/>
          <p:nvPr/>
        </p:nvSpPr>
        <p:spPr>
          <a:xfrm>
            <a:off x="11582401" y="6177912"/>
            <a:ext cx="445740" cy="50783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ru-RU" sz="3200" b="1" spc="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panose="020B0604020202020204" pitchFamily="34" charset="0"/>
              </a:rPr>
              <a:t>9</a:t>
            </a:r>
            <a:endParaRPr sz="32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65585" y="176540"/>
            <a:ext cx="634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ПЛАНЫ НА 2019 ГОД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98420" y="1683729"/>
            <a:ext cx="5938467" cy="4452501"/>
          </a:xfrm>
          <a:prstGeom prst="rect">
            <a:avLst/>
          </a:prstGeom>
          <a:ln w="19050">
            <a:noFill/>
            <a:prstDash val="dash"/>
          </a:ln>
        </p:spPr>
        <p:txBody>
          <a:bodyPr wrap="square">
            <a:spAutoFit/>
          </a:bodyPr>
          <a:lstStyle/>
          <a:p>
            <a:pPr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Участие </a:t>
            </a:r>
            <a:r>
              <a:rPr lang="ru-RU" sz="1600" b="1" dirty="0">
                <a:solidFill>
                  <a:srgbClr val="C00000"/>
                </a:solidFill>
              </a:rPr>
              <a:t>Общественной палаты Челябинской </a:t>
            </a:r>
            <a:r>
              <a:rPr lang="ru-RU" sz="1600" b="1" dirty="0" smtClean="0">
                <a:solidFill>
                  <a:srgbClr val="C00000"/>
                </a:solidFill>
              </a:rPr>
              <a:t>области</a:t>
            </a:r>
          </a:p>
          <a:p>
            <a:pPr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</a:pPr>
            <a:r>
              <a:rPr lang="ru-RU" sz="1600" b="1" dirty="0" smtClean="0">
                <a:solidFill>
                  <a:srgbClr val="C00000"/>
                </a:solidFill>
              </a:rPr>
              <a:t>в </a:t>
            </a:r>
            <a:r>
              <a:rPr lang="ru-RU" sz="1600" b="1" dirty="0">
                <a:solidFill>
                  <a:srgbClr val="C00000"/>
                </a:solidFill>
              </a:rPr>
              <a:t>предвыборной </a:t>
            </a:r>
            <a:r>
              <a:rPr lang="ru-RU" sz="1600" b="1" dirty="0" smtClean="0">
                <a:solidFill>
                  <a:srgbClr val="C00000"/>
                </a:solidFill>
              </a:rPr>
              <a:t>кампании </a:t>
            </a:r>
            <a:r>
              <a:rPr lang="ru-RU" sz="1600" b="1" dirty="0">
                <a:solidFill>
                  <a:srgbClr val="C00000"/>
                </a:solidFill>
              </a:rPr>
              <a:t>2019 года</a:t>
            </a:r>
          </a:p>
          <a:p>
            <a:pPr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</a:pPr>
            <a:endParaRPr lang="ru-RU" sz="1400" dirty="0" smtClean="0">
              <a:solidFill>
                <a:srgbClr val="002060"/>
              </a:solidFill>
              <a:latin typeface="+mj-lt"/>
            </a:endParaRPr>
          </a:p>
          <a:p>
            <a:pPr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Информационно-аналитический центр «ВЫБОРЫ2019»</a:t>
            </a:r>
          </a:p>
          <a:p>
            <a:pPr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 Обеспечение </a:t>
            </a:r>
            <a:r>
              <a:rPr lang="ru-RU" sz="1400" dirty="0">
                <a:solidFill>
                  <a:srgbClr val="002060"/>
                </a:solidFill>
              </a:rPr>
              <a:t>участия общественных </a:t>
            </a:r>
            <a:r>
              <a:rPr lang="ru-RU" sz="1400" dirty="0" smtClean="0">
                <a:solidFill>
                  <a:srgbClr val="002060"/>
                </a:solidFill>
              </a:rPr>
              <a:t>наблюдателей</a:t>
            </a:r>
          </a:p>
          <a:p>
            <a:pPr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</a:pPr>
            <a:r>
              <a:rPr lang="ru-RU" sz="1400" dirty="0">
                <a:solidFill>
                  <a:srgbClr val="002060"/>
                </a:solidFill>
              </a:rPr>
              <a:t>н</a:t>
            </a:r>
            <a:r>
              <a:rPr lang="ru-RU" sz="1400" dirty="0" smtClean="0">
                <a:solidFill>
                  <a:srgbClr val="002060"/>
                </a:solidFill>
              </a:rPr>
              <a:t>а избирательных </a:t>
            </a:r>
            <a:r>
              <a:rPr lang="ru-RU" sz="1400" dirty="0">
                <a:solidFill>
                  <a:srgbClr val="002060"/>
                </a:solidFill>
              </a:rPr>
              <a:t>участках Челябинской </a:t>
            </a:r>
            <a:r>
              <a:rPr lang="ru-RU" sz="1400" dirty="0" smtClean="0">
                <a:solidFill>
                  <a:srgbClr val="002060"/>
                </a:solidFill>
              </a:rPr>
              <a:t>области</a:t>
            </a:r>
          </a:p>
          <a:p>
            <a:pPr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 Мониторинг </a:t>
            </a:r>
            <a:r>
              <a:rPr lang="ru-RU" sz="1400" dirty="0">
                <a:solidFill>
                  <a:srgbClr val="002060"/>
                </a:solidFill>
              </a:rPr>
              <a:t>общественно-политической и социально-экономической ситуации в муниципальных образованиях Челябинской </a:t>
            </a:r>
            <a:r>
              <a:rPr lang="ru-RU" sz="1400" dirty="0" smtClean="0">
                <a:solidFill>
                  <a:srgbClr val="002060"/>
                </a:solidFill>
              </a:rPr>
              <a:t>области</a:t>
            </a:r>
          </a:p>
          <a:p>
            <a:pPr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 Обсуждение </a:t>
            </a:r>
            <a:r>
              <a:rPr lang="ru-RU" sz="1400" dirty="0">
                <a:solidFill>
                  <a:srgbClr val="002060"/>
                </a:solidFill>
              </a:rPr>
              <a:t>приоритетов развития муниципальных образований и региона в целом, определение наиболее актуальных проблем и поиск возможных путей их </a:t>
            </a:r>
            <a:r>
              <a:rPr lang="ru-RU" sz="1400" dirty="0" smtClean="0">
                <a:solidFill>
                  <a:srgbClr val="002060"/>
                </a:solidFill>
              </a:rPr>
              <a:t>решения</a:t>
            </a:r>
          </a:p>
          <a:p>
            <a:pPr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 Продвижение </a:t>
            </a:r>
            <a:r>
              <a:rPr lang="ru-RU" sz="1400" dirty="0">
                <a:solidFill>
                  <a:srgbClr val="002060"/>
                </a:solidFill>
              </a:rPr>
              <a:t>и популяризация политики и деятельности государственной власти Челябинской области на местном </a:t>
            </a:r>
            <a:r>
              <a:rPr lang="ru-RU" sz="1400" dirty="0" smtClean="0">
                <a:solidFill>
                  <a:srgbClr val="002060"/>
                </a:solidFill>
              </a:rPr>
              <a:t>уровне</a:t>
            </a:r>
          </a:p>
          <a:p>
            <a:pPr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 Вовлечение </a:t>
            </a:r>
            <a:r>
              <a:rPr lang="ru-RU" sz="1400" dirty="0">
                <a:solidFill>
                  <a:srgbClr val="002060"/>
                </a:solidFill>
              </a:rPr>
              <a:t>гражданских активистов в решение вопросов местного </a:t>
            </a:r>
            <a:r>
              <a:rPr lang="ru-RU" sz="1400" dirty="0" smtClean="0">
                <a:solidFill>
                  <a:srgbClr val="002060"/>
                </a:solidFill>
              </a:rPr>
              <a:t>значения</a:t>
            </a:r>
          </a:p>
          <a:p>
            <a:pPr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Снижение протестной активности</a:t>
            </a:r>
            <a:endParaRPr lang="ru-RU" sz="1400" dirty="0">
              <a:solidFill>
                <a:srgbClr val="002060"/>
              </a:solidFill>
            </a:endParaRPr>
          </a:p>
          <a:p>
            <a:pPr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</a:pPr>
            <a:endParaRPr lang="ru-RU" sz="1400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65586" y="996890"/>
            <a:ext cx="8215706" cy="404406"/>
          </a:xfrm>
          <a:prstGeom prst="rect">
            <a:avLst/>
          </a:prstGeom>
          <a:noFill/>
          <a:ln w="6350"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Приоритетное направление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9539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4767</TotalTime>
  <Words>789</Words>
  <Application>Microsoft Office PowerPoint</Application>
  <PresentationFormat>Широкоэкранный</PresentationFormat>
  <Paragraphs>233</Paragraphs>
  <Slides>9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Segoe UI Semibold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guest</dc:creator>
  <cp:lastModifiedBy>Sagdiev Kirill</cp:lastModifiedBy>
  <cp:revision>350</cp:revision>
  <cp:lastPrinted>2019-01-23T05:01:11Z</cp:lastPrinted>
  <dcterms:created xsi:type="dcterms:W3CDTF">2018-12-12T04:47:18Z</dcterms:created>
  <dcterms:modified xsi:type="dcterms:W3CDTF">2019-03-11T06:41:45Z</dcterms:modified>
</cp:coreProperties>
</file>