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93" r:id="rId4"/>
    <p:sldId id="292" r:id="rId5"/>
    <p:sldId id="294" r:id="rId6"/>
    <p:sldId id="295" r:id="rId7"/>
    <p:sldId id="272" r:id="rId8"/>
    <p:sldId id="258" r:id="rId9"/>
    <p:sldId id="260" r:id="rId10"/>
    <p:sldId id="261" r:id="rId11"/>
    <p:sldId id="281" r:id="rId12"/>
    <p:sldId id="282" r:id="rId13"/>
    <p:sldId id="283" r:id="rId14"/>
    <p:sldId id="297" r:id="rId15"/>
    <p:sldId id="298" r:id="rId16"/>
    <p:sldId id="284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8AF"/>
    <a:srgbClr val="75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2" autoAdjust="0"/>
  </p:normalViewPr>
  <p:slideViewPr>
    <p:cSldViewPr>
      <p:cViewPr varScale="1">
        <p:scale>
          <a:sx n="85" d="100"/>
          <a:sy n="85" d="100"/>
        </p:scale>
        <p:origin x="115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62017-883C-4C08-AD3B-3AEA98F2A447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1C63B-E95A-48B1-B883-DC33DFFC7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8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1C63B-E95A-48B1-B883-DC33DFFC77F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8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pPr/>
              <a:t>13.11.2018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65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pPr/>
              <a:t>13.11.2018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93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pPr/>
              <a:t>13.11.2018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34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pPr/>
              <a:t>13.11.2018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90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pPr/>
              <a:t>13.11.2018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83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pPr/>
              <a:t>13.11.2018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68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pPr/>
              <a:t>13.11.2018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6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pPr/>
              <a:t>13.11.2018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27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pPr/>
              <a:t>13.11.2018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pPr/>
              <a:t>13.11.2018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00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pPr/>
              <a:t>13.11.2018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4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C8AF"/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9B393-4577-40CB-A281-C8ECAE79DA93}" type="datetimeFigureOut">
              <a:rPr lang="ru-RU" smtClean="0"/>
              <a:pPr/>
              <a:t>13.11.2018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8A98-6669-4968-80F2-8FDB4EE8BA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43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gkhkontrol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oprf2012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Описание: G:\фото 25.04.2013 видеосеминар Часовских\DSCN91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4946">
            <a:off x="5143715" y="5400641"/>
            <a:ext cx="2100580" cy="157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Описание: Ничего за полмиллион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2272">
            <a:off x="6680575" y="4833733"/>
            <a:ext cx="3009265" cy="2258060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9" name="Рисунок 8" descr="D:\ЖКХ Контроль\images\дом образцового содержани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8759">
            <a:off x="1613350" y="5560999"/>
            <a:ext cx="3876675" cy="2166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1470025"/>
          </a:xfrm>
          <a:effectLst>
            <a:outerShdw blurRad="393700" dist="50800" dir="1002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r>
              <a:rPr lang="ru-RU" sz="3700" b="1" dirty="0">
                <a:effectLst>
                  <a:outerShdw blurRad="635000" dist="50800" dir="5400000" algn="ctr" rotWithShape="0">
                    <a:schemeClr val="bg1">
                      <a:alpha val="98000"/>
                    </a:schemeClr>
                  </a:outerShdw>
                </a:effectLst>
              </a:rPr>
              <a:t>Итоги развития сети общественного контроля в сфере ЖКХ в регионах Российской Федерации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 descr="kont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48" y="2276872"/>
            <a:ext cx="262020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пошаговая инструкция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8832">
            <a:off x="-547569" y="4455498"/>
            <a:ext cx="3079115" cy="3585210"/>
          </a:xfrm>
          <a:prstGeom prst="rect">
            <a:avLst/>
          </a:prstGeom>
          <a:ln>
            <a:noFill/>
          </a:ln>
          <a:effectLst>
            <a:outerShdw blurRad="419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621386"/>
            <a:ext cx="6400800" cy="1345704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НП "Национальный центр общественного контроля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сфере ЖКХ "ЖКХ Контроль"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6453336"/>
            <a:ext cx="5328592" cy="307777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/>
              <a:t>Исполнительный директор «НП ЖКХ Контроль» С.В.Разворотнева</a:t>
            </a:r>
          </a:p>
        </p:txBody>
      </p:sp>
    </p:spTree>
    <p:extLst>
      <p:ext uri="{BB962C8B-B14F-4D97-AF65-F5344CB8AC3E}">
        <p14:creationId xmlns:p14="http://schemas.microsoft.com/office/powerpoint/2010/main" val="207242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7" y="1772816"/>
            <a:ext cx="5894833" cy="109992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00050" lvl="1" indent="0">
              <a:buNone/>
            </a:pPr>
            <a:r>
              <a:rPr lang="ru-RU" sz="1800" dirty="0"/>
              <a:t>В 2013-2017 году силами центов общественного контроля проведено </a:t>
            </a:r>
          </a:p>
          <a:p>
            <a:pPr marL="400050" lvl="1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более 50000 просветительских мероприятий </a:t>
            </a:r>
            <a:r>
              <a:rPr lang="ru-RU" sz="1800" dirty="0"/>
              <a:t>для граждан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2451" y="712721"/>
            <a:ext cx="65579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F0000"/>
                </a:solidFill>
              </a:rPr>
              <a:t>Направление работы Центров: жилищное просвещение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-4495" y="-7359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551" y="3570704"/>
            <a:ext cx="6624735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Работа со СМИ – важнейший инструмент</a:t>
            </a:r>
          </a:p>
          <a:p>
            <a:r>
              <a:rPr lang="ru-RU" sz="2000" dirty="0">
                <a:solidFill>
                  <a:schemeClr val="tx1"/>
                </a:solidFill>
              </a:rPr>
              <a:t>Ежегодно общественники инициируют около 5000 </a:t>
            </a:r>
            <a:r>
              <a:rPr lang="ru-RU" sz="2000" dirty="0">
                <a:solidFill>
                  <a:srgbClr val="FF0000"/>
                </a:solidFill>
              </a:rPr>
              <a:t>новостных и информационных материалов</a:t>
            </a:r>
            <a:r>
              <a:rPr lang="ru-RU" sz="2000" dirty="0"/>
              <a:t> </a:t>
            </a:r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25233"/>
            <a:ext cx="2296169" cy="11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573016"/>
            <a:ext cx="1483580" cy="152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Конференция 14 августа 03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1865707" cy="15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403648" y="5229200"/>
            <a:ext cx="6614913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ru-RU" sz="2000" dirty="0">
                <a:solidFill>
                  <a:srgbClr val="FF0000"/>
                </a:solidFill>
              </a:rPr>
              <a:t>Всероссийский «ЖКХ-диктант» – </a:t>
            </a:r>
            <a:r>
              <a:rPr lang="ru-RU" sz="2000" dirty="0">
                <a:solidFill>
                  <a:schemeClr val="tx1"/>
                </a:solidFill>
              </a:rPr>
              <a:t>инструмент повышения правовой грамотности общественных активистов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gkhkontrol.ru/wp-content/uploads/2015/11/dict-208x2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971533"/>
            <a:ext cx="1224137" cy="147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3600" b="1" dirty="0">
                <a:solidFill>
                  <a:srgbClr val="FF0000"/>
                </a:solidFill>
              </a:rPr>
              <a:t>Направления работы центров: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контроль за программами капремонта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3 уровня системы общественного контроля за капитальным ремонтом: </a:t>
            </a:r>
          </a:p>
          <a:p>
            <a:pPr algn="just"/>
            <a:r>
              <a:rPr lang="ru-RU" sz="2600" dirty="0"/>
              <a:t>Первый уровень – </a:t>
            </a:r>
            <a:r>
              <a:rPr lang="ru-RU" sz="2600" dirty="0">
                <a:solidFill>
                  <a:srgbClr val="FF0000"/>
                </a:solidFill>
              </a:rPr>
              <a:t>контроль собственников</a:t>
            </a:r>
          </a:p>
          <a:p>
            <a:pPr algn="just"/>
            <a:r>
              <a:rPr lang="ru-RU" sz="2600" dirty="0"/>
              <a:t>Второй уровень </a:t>
            </a:r>
            <a:r>
              <a:rPr lang="ru-RU" sz="2600" dirty="0">
                <a:solidFill>
                  <a:schemeClr val="tx2"/>
                </a:solidFill>
              </a:rPr>
              <a:t>– ресурсные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2"/>
                </a:solidFill>
              </a:rPr>
              <a:t>центры для собственников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FF0000"/>
                </a:solidFill>
              </a:rPr>
              <a:t>на региональном уровне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</a:rPr>
              <a:t>( на базе РЦОК: прием жалоб,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</a:rPr>
              <a:t>опросы собственников,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</a:rPr>
              <a:t>привлечение независимых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</a:rPr>
              <a:t>экспертов) </a:t>
            </a:r>
          </a:p>
          <a:p>
            <a:pPr algn="just"/>
            <a:r>
              <a:rPr lang="ru-RU" sz="2600" dirty="0"/>
              <a:t>Третий уровень – НП «ЖКХ Контроль» (методические материалы, обобщение жалоб, рейтинг </a:t>
            </a:r>
            <a:r>
              <a:rPr lang="ru-RU" sz="2600" dirty="0" err="1"/>
              <a:t>рег.операторов</a:t>
            </a:r>
            <a:r>
              <a:rPr lang="ru-RU" sz="2600" dirty="0"/>
              <a:t>).</a:t>
            </a:r>
          </a:p>
          <a:p>
            <a:pPr marL="0" indent="0" algn="just">
              <a:buNone/>
            </a:pPr>
            <a:r>
              <a:rPr lang="ru-RU" sz="2600" b="1" i="1" dirty="0">
                <a:solidFill>
                  <a:srgbClr val="FF0000"/>
                </a:solidFill>
              </a:rPr>
              <a:t>Проект «помощь собственникам домов со </a:t>
            </a:r>
            <a:r>
              <a:rPr lang="ru-RU" sz="2600" b="1" i="1" dirty="0" err="1">
                <a:solidFill>
                  <a:srgbClr val="FF0000"/>
                </a:solidFill>
              </a:rPr>
              <a:t>спецсчетами</a:t>
            </a:r>
            <a:r>
              <a:rPr lang="ru-RU" sz="2600" b="1" i="1" dirty="0">
                <a:solidFill>
                  <a:srgbClr val="FF0000"/>
                </a:solidFill>
              </a:rPr>
              <a:t>»</a:t>
            </a:r>
          </a:p>
          <a:p>
            <a:pPr algn="just"/>
            <a:r>
              <a:rPr lang="ru-RU" sz="2600" dirty="0">
                <a:solidFill>
                  <a:srgbClr val="FF0000"/>
                </a:solidFill>
              </a:rPr>
              <a:t>Энергоэффективный ремонт систем отопления</a:t>
            </a:r>
          </a:p>
          <a:p>
            <a:pPr algn="just"/>
            <a:r>
              <a:rPr lang="ru-RU" sz="2600">
                <a:solidFill>
                  <a:srgbClr val="FF0000"/>
                </a:solidFill>
              </a:rPr>
              <a:t>Ускоренная замена лифтов</a:t>
            </a:r>
            <a:endParaRPr lang="ru-RU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107504" y="-106475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Светлана\Downloads\kapremont-cover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71" y="2924944"/>
            <a:ext cx="3672408" cy="251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7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224136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Направления работы центров: 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Общественный контроль за программами переселения из аварийного жилья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ru-RU" b="1" dirty="0">
                <a:solidFill>
                  <a:srgbClr val="0070C0"/>
                </a:solidFill>
              </a:rPr>
              <a:t>Контроль сроков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/>
              <a:t>фото-фиксация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/>
              <a:t>строящихся домов</a:t>
            </a: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rgbClr val="0070C0"/>
                </a:solidFill>
              </a:rPr>
              <a:t>Контроль качества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/>
              <a:t>(включение общественников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/>
              <a:t>в приемные комиссии на основании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/>
              <a:t>Приказ Минстроя № 709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/>
              <a:t>от 01.10.2015)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Общественники </a:t>
            </a:r>
            <a:r>
              <a:rPr lang="ru-RU" dirty="0">
                <a:solidFill>
                  <a:srgbClr val="FF0000"/>
                </a:solidFill>
              </a:rPr>
              <a:t>участвуют в большинстве выездных проверок Фонда</a:t>
            </a:r>
            <a:r>
              <a:rPr lang="ru-RU" dirty="0"/>
              <a:t>. Общественный мониторинг продолжается и после окончания проверок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-108520" y="-171400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1запуск BeCompact\Desktop\пересел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7444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29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000" b="1" dirty="0">
                <a:solidFill>
                  <a:srgbClr val="FF0000"/>
                </a:solidFill>
              </a:rPr>
              <a:t>Направления работы центров: 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качество управления МКД</a:t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Участие в работе лицензионных комиссий. </a:t>
            </a:r>
          </a:p>
          <a:p>
            <a:r>
              <a:rPr lang="ru-RU" b="1" dirty="0">
                <a:solidFill>
                  <a:srgbClr val="002060"/>
                </a:solidFill>
              </a:rPr>
              <a:t>Формирование общественных рейтингов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управляющих организаций.</a:t>
            </a:r>
          </a:p>
          <a:p>
            <a:r>
              <a:rPr lang="ru-RU" b="1" dirty="0">
                <a:solidFill>
                  <a:srgbClr val="FF0000"/>
                </a:solidFill>
              </a:rPr>
              <a:t>Внедрение типовых договоров управления МКД</a:t>
            </a:r>
          </a:p>
          <a:p>
            <a:r>
              <a:rPr lang="ru-RU" b="1" dirty="0">
                <a:solidFill>
                  <a:srgbClr val="002060"/>
                </a:solidFill>
              </a:rPr>
              <a:t>Подготовка общественных инспекторов при ГЖИ</a:t>
            </a:r>
          </a:p>
          <a:p>
            <a:r>
              <a:rPr lang="ru-RU" b="1" dirty="0"/>
              <a:t>Помощь в создании </a:t>
            </a:r>
          </a:p>
          <a:p>
            <a:pPr marL="0" indent="0">
              <a:buNone/>
            </a:pPr>
            <a:r>
              <a:rPr lang="ru-RU" b="1" dirty="0"/>
              <a:t>		Советов МКД</a:t>
            </a:r>
          </a:p>
          <a:p>
            <a:r>
              <a:rPr lang="ru-RU" b="1" dirty="0">
                <a:solidFill>
                  <a:srgbClr val="FF0000"/>
                </a:solidFill>
              </a:rPr>
              <a:t>Конкурс «</a:t>
            </a:r>
            <a:r>
              <a:rPr lang="ru-RU" b="1" dirty="0" err="1">
                <a:solidFill>
                  <a:srgbClr val="FF0000"/>
                </a:solidFill>
              </a:rPr>
              <a:t>Супердомоуправ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</a:p>
          <a:p>
            <a:r>
              <a:rPr lang="ru-RU" b="1" dirty="0">
                <a:solidFill>
                  <a:schemeClr val="tx2"/>
                </a:solidFill>
              </a:rPr>
              <a:t>Награда «Дом образцового содержания»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/>
              <a:t>Возврат общедомового </a:t>
            </a:r>
          </a:p>
          <a:p>
            <a:pPr marL="0" indent="0">
              <a:buNone/>
            </a:pPr>
            <a:r>
              <a:rPr lang="ru-RU" b="1" dirty="0"/>
              <a:t>имущества собственникам МКД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-603448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Documents and Settings\TarakanovaKarina\Рабочий стол\ЖКХ контроль\Отчетная деятельность\Фото для отчёта\IMG_20131004_1708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429000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2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B0169-DE30-45C6-8F7B-8F08F388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Направления работы центра: контроль за проектом «Комфортная городская среда»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31088-1BBF-421F-A98E-FC2F4E460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2017 год – проект «Агент ЖКХ».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Проверено более 500 общественных пространств и дворов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2018 год – общественный контроль за реализацией национального проекта «Жилье и городская среда»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собственных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критериев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«индекса качества»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Открытие ОПРФ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«горячей линии» 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3C455E7-E13C-49DA-AE9F-7407AB87A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-603448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im0-tub-ru.yandex.net/i?id=f530d500c2e090e2a8daf459a2e2cda1-l&amp;n=13">
            <a:extLst>
              <a:ext uri="{FF2B5EF4-FFF2-40B4-BE49-F238E27FC236}">
                <a16:creationId xmlns:a16="http://schemas.microsoft.com/office/drawing/2014/main" id="{AAC4879B-F16F-4EA9-AE2D-617C954B0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68" y="3645024"/>
            <a:ext cx="5724128" cy="1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06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AD830-DBDA-4EA6-807E-4D627C04C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Направления работы центров: обращение с отходами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E8AF9F-3EC5-4650-A4DA-914FAD9D7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2017 год </a:t>
            </a:r>
            <a:r>
              <a:rPr lang="ru-RU" dirty="0"/>
              <a:t>– мониторинг несанкционированных свалок</a:t>
            </a:r>
          </a:p>
          <a:p>
            <a:r>
              <a:rPr lang="ru-RU" b="1" dirty="0">
                <a:solidFill>
                  <a:srgbClr val="002060"/>
                </a:solidFill>
              </a:rPr>
              <a:t>2017 – 2018 год </a:t>
            </a:r>
            <a:r>
              <a:rPr lang="ru-RU" dirty="0"/>
              <a:t>– </a:t>
            </a:r>
          </a:p>
          <a:p>
            <a:pPr marL="0" indent="0">
              <a:buNone/>
            </a:pPr>
            <a:r>
              <a:rPr lang="ru-RU" dirty="0"/>
              <a:t>мониторинг </a:t>
            </a:r>
          </a:p>
          <a:p>
            <a:pPr marL="0" indent="0">
              <a:buNone/>
            </a:pPr>
            <a:r>
              <a:rPr lang="ru-RU" dirty="0"/>
              <a:t>перехода регионов </a:t>
            </a:r>
          </a:p>
          <a:p>
            <a:pPr marL="0" indent="0">
              <a:buNone/>
            </a:pPr>
            <a:r>
              <a:rPr lang="ru-RU" dirty="0"/>
              <a:t>на новые схемы </a:t>
            </a:r>
          </a:p>
          <a:p>
            <a:pPr marL="0" indent="0">
              <a:buNone/>
            </a:pPr>
            <a:r>
              <a:rPr lang="ru-RU" dirty="0"/>
              <a:t>обращения с отходами</a:t>
            </a:r>
          </a:p>
          <a:p>
            <a:pPr marL="0" indent="0">
              <a:buNone/>
            </a:pPr>
            <a:r>
              <a:rPr lang="ru-RU" dirty="0"/>
              <a:t>. </a:t>
            </a:r>
            <a:r>
              <a:rPr lang="ru-RU" dirty="0">
                <a:solidFill>
                  <a:srgbClr val="FF0000"/>
                </a:solidFill>
              </a:rPr>
              <a:t>Развитие системы раз-</a:t>
            </a:r>
          </a:p>
          <a:p>
            <a:pPr marL="0" indent="0">
              <a:buNone/>
            </a:pPr>
            <a:r>
              <a:rPr lang="ru-RU">
                <a:solidFill>
                  <a:srgbClr val="FF0000"/>
                </a:solidFill>
              </a:rPr>
              <a:t>Дельного сбора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F8962A5-1DF8-4E8D-892D-86DA9EF7D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-603448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im0-tub-ru.yandex.net/i?id=7648a7701f5f4abe0b108665a3da965d-l&amp;n=13">
            <a:extLst>
              <a:ext uri="{FF2B5EF4-FFF2-40B4-BE49-F238E27FC236}">
                <a16:creationId xmlns:a16="http://schemas.microsoft.com/office/drawing/2014/main" id="{A49F8420-1BB0-4055-AC20-B5A78DB18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92" y="2708920"/>
            <a:ext cx="4170040" cy="31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3600" b="1" dirty="0">
                <a:solidFill>
                  <a:srgbClr val="FF0000"/>
                </a:solidFill>
              </a:rPr>
              <a:t>НП «ЖКХ КОНТРОЛЬ» – В ПОМОЩЬ РЕГИОНАЛЬНЫМ ЦЕНТРАМ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endParaRPr lang="ru-RU" sz="2800" dirty="0"/>
          </a:p>
          <a:p>
            <a:r>
              <a:rPr lang="ru-RU" dirty="0"/>
              <a:t>Обобщение регионального опыта. Библиотека «жилищного просвещения» из регионов  – на сайте </a:t>
            </a:r>
            <a:r>
              <a:rPr lang="ru-RU" dirty="0">
                <a:hlinkClick r:id="rId2"/>
              </a:rPr>
              <a:t>http://gkhkontrol.ru</a:t>
            </a:r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Подготовка методических материалов</a:t>
            </a:r>
          </a:p>
          <a:p>
            <a:r>
              <a:rPr lang="ru-RU" dirty="0">
                <a:solidFill>
                  <a:srgbClr val="FF0000"/>
                </a:solidFill>
              </a:rPr>
              <a:t>Он-</a:t>
            </a:r>
            <a:r>
              <a:rPr lang="ru-RU" dirty="0" err="1">
                <a:solidFill>
                  <a:srgbClr val="FF0000"/>
                </a:solidFill>
              </a:rPr>
              <a:t>лайн</a:t>
            </a:r>
            <a:r>
              <a:rPr lang="ru-RU" dirty="0">
                <a:solidFill>
                  <a:srgbClr val="FF0000"/>
                </a:solidFill>
              </a:rPr>
              <a:t> семинары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для региональных активистов</a:t>
            </a:r>
            <a:endParaRPr lang="ru-RU" dirty="0"/>
          </a:p>
          <a:p>
            <a:r>
              <a:rPr lang="ru-RU" dirty="0"/>
              <a:t>Привлечение </a:t>
            </a:r>
          </a:p>
          <a:p>
            <a:pPr marL="0" indent="0">
              <a:buNone/>
            </a:pPr>
            <a:r>
              <a:rPr lang="ru-RU" dirty="0"/>
              <a:t>федеральных СМИ </a:t>
            </a:r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b="1" dirty="0">
                <a:solidFill>
                  <a:srgbClr val="FF0000"/>
                </a:solidFill>
              </a:rPr>
              <a:t>Методическая, </a:t>
            </a:r>
            <a:r>
              <a:rPr lang="ru-RU" b="1" dirty="0" err="1">
                <a:solidFill>
                  <a:srgbClr val="FF0000"/>
                </a:solidFill>
              </a:rPr>
              <a:t>информацинная</a:t>
            </a:r>
            <a:r>
              <a:rPr lang="ru-RU" b="1" dirty="0">
                <a:solidFill>
                  <a:srgbClr val="FF0000"/>
                </a:solidFill>
              </a:rPr>
              <a:t>, организационная и иная поддержка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0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BCMC-08\Desktop\БУКЛ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7146" y="3645024"/>
            <a:ext cx="3714776" cy="2118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2656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4800" b="1" dirty="0">
                <a:solidFill>
                  <a:srgbClr val="0070C0"/>
                </a:solidFill>
              </a:rPr>
              <a:t>СПАСИБО ЗА ВНИМАНИЕ! </a:t>
            </a:r>
          </a:p>
          <a:p>
            <a:pPr marL="0" indent="0" algn="ctr">
              <a:buNone/>
            </a:pPr>
            <a:r>
              <a:rPr lang="ru-RU" sz="2400" b="1" dirty="0"/>
              <a:t>Исполнительный директор НП «Национальный центр общественного контроля в сфере ЖКХ»</a:t>
            </a:r>
            <a:endParaRPr lang="en-US" sz="2400" b="1" dirty="0"/>
          </a:p>
          <a:p>
            <a:pPr marL="0" indent="0" algn="ctr">
              <a:buNone/>
            </a:pPr>
            <a:r>
              <a:rPr lang="ru-RU" sz="2400" b="1" dirty="0"/>
              <a:t>Светлана Викторовна </a:t>
            </a:r>
            <a:r>
              <a:rPr lang="ru-RU" sz="2400" b="1" dirty="0" err="1"/>
              <a:t>Разворотнева</a:t>
            </a:r>
            <a:endParaRPr lang="ru-RU" sz="2400" b="1" dirty="0"/>
          </a:p>
          <a:p>
            <a:pPr marL="0" indent="0" algn="ctr">
              <a:buNone/>
            </a:pPr>
            <a:r>
              <a:rPr lang="en-US" sz="2400" b="1" dirty="0">
                <a:hlinkClick r:id="rId2"/>
              </a:rPr>
              <a:t>oprf2012@mail.ru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(495)646-0354</a:t>
            </a:r>
          </a:p>
          <a:p>
            <a:pPr marL="0" indent="0" algn="ctr">
              <a:buNone/>
            </a:pPr>
            <a:r>
              <a:rPr lang="en-US" sz="2400" b="1" dirty="0"/>
              <a:t>(499)110-56-14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-27384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COXPAHOB\Desktop\ОПРФ\РАБОЧАЯ ГРУППА\images\logo_gkhkontrol.ep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-2" r="32478" b="46219"/>
          <a:stretch/>
        </p:blipFill>
        <p:spPr bwMode="auto">
          <a:xfrm>
            <a:off x="3851920" y="2252238"/>
            <a:ext cx="1545770" cy="312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COXPAHOB\Desktop\ОПРФ\РАБОЧАЯ ГРУППА\images\logo_gkhkontrol.ep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73560" b="-8771"/>
          <a:stretch/>
        </p:blipFill>
        <p:spPr bwMode="auto">
          <a:xfrm>
            <a:off x="3851920" y="1700808"/>
            <a:ext cx="1656184" cy="625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338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08696"/>
            <a:ext cx="8229600" cy="319097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Правовые основания ОЖК</a:t>
            </a:r>
            <a:endParaRPr lang="ru-RU" sz="3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136904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100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-36004" y="-335900"/>
            <a:ext cx="9144000" cy="114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2B22B0-71D9-49C6-B93F-0B9676AB4D5B}"/>
              </a:ext>
            </a:extLst>
          </p:cNvPr>
          <p:cNvSpPr/>
          <p:nvPr/>
        </p:nvSpPr>
        <p:spPr>
          <a:xfrm>
            <a:off x="395536" y="2379945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000" dirty="0"/>
              <a:t>Указа Президента РФ № от 7 мая 2012 года № 600 «О мерах по обеспечению граждан РФ доступным и комфортным жильем и повышению качества жилищно-коммунальных услуг»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ФЗ от 21 июля 2014 г. №212-ФЗ "Об основах общественного контроля в Российской Федерации"</a:t>
            </a:r>
            <a:r>
              <a:rPr lang="ru-RU" sz="2000" dirty="0"/>
              <a:t> 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ru-RU" sz="2000" dirty="0"/>
              <a:t>ФЗ от 28.06.2014 №200-ФЗ «О внесении изменений в Жилищный кодекс Российской Федерации и отдельные законодательные акты Российской Федерации» (в главу 20 ЖК)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ru-RU" sz="2000" dirty="0">
                <a:solidFill>
                  <a:srgbClr val="FF0000"/>
                </a:solidFill>
              </a:rPr>
              <a:t>Постановление Правительства Российской Федерации от 26 декабря 2016 г. №1491 "О порядке осуществления общественного жилищного контроля»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Региональные нормативные акты</a:t>
            </a:r>
          </a:p>
          <a:p>
            <a:pPr>
              <a:spcBef>
                <a:spcPts val="0"/>
              </a:spcBef>
            </a:pP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08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E01F0-22D3-44BF-A2A5-3BE6F57C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ФОРМЫ 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8366D-9108-4B97-B87D-352EB7EAB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 соответствии с 212 ФЗ:</a:t>
            </a:r>
          </a:p>
          <a:p>
            <a:pPr algn="just"/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общественный мониторинг</a:t>
            </a:r>
            <a:r>
              <a:rPr lang="ru-RU" b="1" dirty="0"/>
              <a:t>;</a:t>
            </a:r>
          </a:p>
          <a:p>
            <a:r>
              <a:rPr lang="ru-RU" b="1" dirty="0">
                <a:solidFill>
                  <a:srgbClr val="FF0000"/>
                </a:solidFill>
              </a:rPr>
              <a:t>общественная проверка</a:t>
            </a:r>
            <a:r>
              <a:rPr lang="ru-RU" b="1" dirty="0"/>
              <a:t>;</a:t>
            </a:r>
          </a:p>
          <a:p>
            <a:r>
              <a:rPr lang="ru-RU" b="1" dirty="0"/>
              <a:t> общественная экспертиза; </a:t>
            </a:r>
          </a:p>
          <a:p>
            <a:r>
              <a:rPr lang="ru-RU" b="1" dirty="0">
                <a:solidFill>
                  <a:srgbClr val="002060"/>
                </a:solidFill>
              </a:rPr>
              <a:t>общественные обсуждения</a:t>
            </a:r>
            <a:r>
              <a:rPr lang="ru-RU" b="1" dirty="0"/>
              <a:t>;</a:t>
            </a:r>
          </a:p>
          <a:p>
            <a:r>
              <a:rPr lang="ru-RU" b="1" dirty="0">
                <a:solidFill>
                  <a:srgbClr val="FF0000"/>
                </a:solidFill>
              </a:rPr>
              <a:t>общественные (публичные) слушания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7896891-155E-4E0B-94F3-A00B43E43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-40439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5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28496-194F-44E7-8903-B3CECC41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Особенности осуществления ОЖК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1578D1-B1C9-4A29-927B-A59A4C56E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Дополнительные </a:t>
            </a:r>
            <a:r>
              <a:rPr lang="ru-RU" u="sng" dirty="0">
                <a:solidFill>
                  <a:srgbClr val="FF0000"/>
                </a:solidFill>
              </a:rPr>
              <a:t>субъекты ОК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/>
              <a:t>кроме общественных палат и общественных советов - </a:t>
            </a:r>
            <a:r>
              <a:rPr lang="ru-RU" b="1" dirty="0"/>
              <a:t>общественные объединения, иные некоммерческие организации, советы многоквартирных домов</a:t>
            </a:r>
            <a:r>
              <a:rPr lang="ru-RU" dirty="0"/>
              <a:t>, другие заинтересованные лица в соответствии с законодательством Российской Федерации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Дополнительные </a:t>
            </a:r>
            <a:r>
              <a:rPr lang="ru-RU" u="sng" dirty="0">
                <a:solidFill>
                  <a:srgbClr val="FF0000"/>
                </a:solidFill>
              </a:rPr>
              <a:t>объекты ОК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/>
              <a:t>органов государственной власти, органов местного самоуправления, государственных и (или) муниципальных организаций, </a:t>
            </a:r>
            <a:r>
              <a:rPr lang="ru-RU" b="1" i="1" dirty="0"/>
              <a:t>иных органов и организаций, осуществляющих в соответствии с федеральными законами отдельные публичные полномочия.</a:t>
            </a:r>
          </a:p>
          <a:p>
            <a:r>
              <a:rPr lang="ru-RU" u="sng" dirty="0">
                <a:solidFill>
                  <a:srgbClr val="FF0000"/>
                </a:solidFill>
              </a:rPr>
              <a:t>Предмет ОК: </a:t>
            </a:r>
            <a:r>
              <a:rPr lang="ru-RU" dirty="0"/>
              <a:t>Акты, проекты актов, решения, проекты решений, </a:t>
            </a:r>
            <a:r>
              <a:rPr lang="ru-RU" b="1" dirty="0"/>
              <a:t>документы и другие материалы</a:t>
            </a:r>
          </a:p>
          <a:p>
            <a:r>
              <a:rPr lang="ru-RU" b="1" dirty="0"/>
              <a:t>Действия (бездействие) </a:t>
            </a:r>
            <a:r>
              <a:rPr lang="ru-RU" dirty="0"/>
              <a:t>государственных (муниципальных) органов и организаций, осуществляющих деятельность в жилищной сфере.</a:t>
            </a:r>
          </a:p>
          <a:p>
            <a:pPr marL="0" indent="0">
              <a:buNone/>
            </a:pPr>
            <a:endParaRPr lang="ru-RU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2A17C03-D13D-42A5-B976-A728F7285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14995"/>
            <a:ext cx="9144000" cy="89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5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24E9B-1230-4854-9F41-05BDE862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ПРОЦЕДУРА ОЖК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 соответствии с ПП 1461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D54C5A-FB49-40E8-BC94-DB8BAAB5C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Решение</a:t>
            </a:r>
            <a:r>
              <a:rPr lang="ru-RU" dirty="0"/>
              <a:t>: </a:t>
            </a:r>
            <a:r>
              <a:rPr lang="ru-RU" b="1" dirty="0"/>
              <a:t>принимается</a:t>
            </a:r>
            <a:r>
              <a:rPr lang="ru-RU" dirty="0"/>
              <a:t> субъектом ОЖК </a:t>
            </a:r>
          </a:p>
          <a:p>
            <a:r>
              <a:rPr lang="ru-RU" b="1" dirty="0"/>
              <a:t>содержит сведения </a:t>
            </a:r>
          </a:p>
          <a:p>
            <a:pPr marL="285750" indent="-285750"/>
            <a:r>
              <a:rPr lang="ru-RU" dirty="0"/>
              <a:t>о предмете контроля, </a:t>
            </a:r>
          </a:p>
          <a:p>
            <a:pPr marL="285750" indent="-285750"/>
            <a:r>
              <a:rPr lang="ru-RU" dirty="0"/>
              <a:t>форме контроля </a:t>
            </a:r>
          </a:p>
          <a:p>
            <a:pPr marL="285750" indent="-285750"/>
            <a:r>
              <a:rPr lang="ru-RU" dirty="0"/>
              <a:t>организаторе, </a:t>
            </a:r>
          </a:p>
          <a:p>
            <a:pPr marL="285750" indent="-285750"/>
            <a:r>
              <a:rPr lang="ru-RU" dirty="0"/>
              <a:t>сроках (продолжительности), </a:t>
            </a:r>
          </a:p>
          <a:p>
            <a:pPr marL="285750" indent="-285750"/>
            <a:r>
              <a:rPr lang="ru-RU" dirty="0"/>
              <a:t>процедуре его проведения </a:t>
            </a:r>
          </a:p>
          <a:p>
            <a:pPr marL="285750" indent="-285750"/>
            <a:r>
              <a:rPr lang="ru-RU" dirty="0"/>
              <a:t>определения результатов, в том числе о порядке подготовки и оформления итогового документа по результатам</a:t>
            </a:r>
          </a:p>
          <a:p>
            <a:pPr marL="285750" indent="-285750"/>
            <a:endParaRPr lang="ru-RU" dirty="0"/>
          </a:p>
          <a:p>
            <a:pPr marL="285750" indent="-285750"/>
            <a:r>
              <a:rPr lang="ru-RU" dirty="0"/>
              <a:t>Решение о проведении контроля обнародуется субъектом в сети "Интернет" , а с 1 июля 2017 года - в том числе посредством его размещения в государственной информационной системе жилищно-коммунального хозяйства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Нет обязанности извещать объект контроля! 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16699CD-00A9-4A6E-A164-8960593C6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14995"/>
            <a:ext cx="9144000" cy="89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84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DC074-7D60-4E66-BAB7-290D3F3C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1091"/>
            <a:ext cx="8229600" cy="146176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ПРОЦЕДУРА ОЖК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в соответствии с ПП 1461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63D8E7-BE84-423C-AE22-FBEF41024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600" b="1" dirty="0">
                <a:solidFill>
                  <a:srgbClr val="FF0000"/>
                </a:solidFill>
              </a:rPr>
              <a:t>РЕЗУЛЬТАТЫ ОЖК</a:t>
            </a:r>
          </a:p>
          <a:p>
            <a:pPr fontAlgn="base"/>
            <a:r>
              <a:rPr lang="ru-RU" sz="1600" dirty="0"/>
              <a:t>По результатам проведения ОЖК  </a:t>
            </a:r>
            <a:r>
              <a:rPr lang="ru-RU" sz="1600" b="1" dirty="0"/>
              <a:t>оформляется итоговый документ</a:t>
            </a:r>
            <a:r>
              <a:rPr lang="ru-RU" sz="1600" dirty="0"/>
              <a:t>.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В случае если при проведении ОЖК осуществлялся  анализ документов, к итоговому документу прилагаются соответствующие документы</a:t>
            </a:r>
            <a:br>
              <a:rPr lang="ru-RU" sz="1600" dirty="0"/>
            </a:br>
            <a:endParaRPr lang="ru-RU" sz="1600" dirty="0"/>
          </a:p>
          <a:p>
            <a:pPr fontAlgn="base"/>
            <a:r>
              <a:rPr lang="ru-RU" sz="1600" dirty="0"/>
              <a:t>Субъекты ОЖК в соответствии с положениями 212 ФЗ </a:t>
            </a:r>
            <a:r>
              <a:rPr lang="ru-RU" sz="1600" b="1" dirty="0"/>
              <a:t>обнародуют информацию о своей деятельности, о проводимых мероприятиях и об их результатах</a:t>
            </a:r>
            <a:r>
              <a:rPr lang="ru-RU" sz="1600" dirty="0"/>
              <a:t> посредством ее размещения в сети "Интернет", а с 1 июля 2017 года - в том числе посредством ее размещения в ГИС ЖКХ. </a:t>
            </a:r>
          </a:p>
          <a:p>
            <a:pPr fontAlgn="base"/>
            <a:r>
              <a:rPr lang="ru-RU" sz="1600" dirty="0"/>
              <a:t>При необходимости информация о результатах общественного жилищного контроля направляется в органы власти\ контрольно-надзорные органы.</a:t>
            </a:r>
          </a:p>
          <a:p>
            <a:pPr marL="0" indent="0" fontAlgn="base">
              <a:buNone/>
            </a:pPr>
            <a:r>
              <a:rPr lang="ru-RU" sz="1600" dirty="0">
                <a:solidFill>
                  <a:srgbClr val="FF0000"/>
                </a:solidFill>
              </a:rPr>
              <a:t>Государственные (муниципальные) органы и организации, осуществляющие деятельность в жилищной сфере, обязаны рассматривать направленные им итоговые документы, подготовленные по результатам ОЖК, и в установленный законодательством Российской Федерации срок направлять соответствующим субъектам общественного жилищного контроля обоснованные ответы</a:t>
            </a:r>
            <a:endParaRPr lang="ru-RU" sz="1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A44745-6479-40E2-B5F7-9A357E21C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14995"/>
            <a:ext cx="9144000" cy="89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09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br>
              <a:rPr lang="ru-RU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Развитие сети общественного жилищного контроля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/>
              <a:t>Формирование центров ОК на базе региональных НКО. Цель  –</a:t>
            </a:r>
            <a:r>
              <a:rPr lang="ru-RU" sz="2800" dirty="0">
                <a:solidFill>
                  <a:srgbClr val="FF0000"/>
                </a:solidFill>
              </a:rPr>
              <a:t> активизация собственников и потребителей ЖК услуг, формирование сети общественного 	контроля в сфере ЖКХ на уровне каждого дома.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Центры организованы в 85 субъектах РФ</a:t>
            </a:r>
          </a:p>
          <a:p>
            <a:pPr marL="0" indent="0" algn="ctr">
              <a:buNone/>
            </a:pPr>
            <a:r>
              <a:rPr lang="ru-RU" sz="2800" b="1" dirty="0"/>
              <a:t>В </a:t>
            </a:r>
            <a:r>
              <a:rPr lang="ru-RU" sz="2800" b="1" dirty="0">
                <a:solidFill>
                  <a:srgbClr val="FF0000"/>
                </a:solidFill>
              </a:rPr>
              <a:t>1700 муниципальных образованиях </a:t>
            </a:r>
            <a:r>
              <a:rPr lang="ru-RU" sz="2800" b="1" dirty="0"/>
              <a:t>России сегодня работают представители региональных центров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Для методической, информационной, организационной поддержки региональным НКО создано Некоммерческое партнерство </a:t>
            </a:r>
            <a:r>
              <a:rPr lang="ru-RU" sz="2800" dirty="0">
                <a:solidFill>
                  <a:srgbClr val="FF0000"/>
                </a:solidFill>
              </a:rPr>
              <a:t>«Национальный центр общественного контроля в сфере ЖКХ «ЖКХ контроль»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5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19508" y="-456494"/>
            <a:ext cx="9144000" cy="129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24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C8AF">
                <a:lumMod val="74000"/>
                <a:lumOff val="26000"/>
              </a:srgb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98116"/>
            <a:ext cx="8229600" cy="56552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11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2800" b="1" dirty="0">
                <a:solidFill>
                  <a:srgbClr val="FF0000"/>
                </a:solidFill>
              </a:rPr>
              <a:t>Развитие сети общественного жилищного контроля</a:t>
            </a:r>
            <a:endParaRPr lang="ru-RU" sz="1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6000" dirty="0"/>
          </a:p>
          <a:p>
            <a:pPr marL="0" indent="0">
              <a:buNone/>
            </a:pPr>
            <a:endParaRPr lang="ru-RU" sz="60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7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7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7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7400" b="1" dirty="0"/>
              <a:t>.</a:t>
            </a:r>
          </a:p>
          <a:p>
            <a:pPr marL="0" indent="0">
              <a:buNone/>
            </a:pPr>
            <a:r>
              <a:rPr lang="ru-RU" sz="7400" b="1" i="1" dirty="0">
                <a:solidFill>
                  <a:srgbClr val="FF0000"/>
                </a:solidFill>
              </a:rPr>
              <a:t>Главный контролер в сети ОК - собственник</a:t>
            </a:r>
          </a:p>
          <a:p>
            <a:pPr marL="0" indent="0">
              <a:buNone/>
            </a:pPr>
            <a:endParaRPr lang="ru-RU" sz="7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-27384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5362" y="2204864"/>
            <a:ext cx="7645471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Задачи  региональных центров ОК:</a:t>
            </a:r>
            <a:endParaRPr lang="ru-RU" dirty="0">
              <a:solidFill>
                <a:srgbClr val="002060"/>
              </a:solidFill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dirty="0"/>
              <a:t> Мониторинг правоприменительной практики 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FF0000"/>
                </a:solidFill>
              </a:rPr>
              <a:t>Защита прав потребителей жилищно-коммунальных услуг и общественный контроль за организациями жилищно-коммунального комплекса;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Жилищное просвещение</a:t>
            </a:r>
            <a:r>
              <a:rPr lang="ru-RU" dirty="0"/>
              <a:t>;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dirty="0"/>
              <a:t>Организация широкого общественного обсуждения проблем ЖКХ, общественная экспертиза федеральных и региональных нормативно-правовых актов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87" y="5432932"/>
            <a:ext cx="1702946" cy="113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290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946" y="692696"/>
            <a:ext cx="6557900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Направления работы центров: правовая защита граждан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40621"/>
            <a:ext cx="4536504" cy="243645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Общественная приемная </a:t>
            </a:r>
            <a:r>
              <a:rPr lang="ru-RU" sz="2400" dirty="0"/>
              <a:t>и </a:t>
            </a:r>
            <a:r>
              <a:rPr lang="ru-RU" sz="2400" dirty="0">
                <a:solidFill>
                  <a:srgbClr val="FF0000"/>
                </a:solidFill>
              </a:rPr>
              <a:t>горячая линия </a:t>
            </a:r>
            <a:r>
              <a:rPr lang="ru-RU" sz="2400" dirty="0"/>
              <a:t>– обязательные условия работы Центра общественного контроля и жилищного просвещения</a:t>
            </a:r>
            <a:r>
              <a:rPr lang="en-US" sz="2400" dirty="0"/>
              <a:t>. </a:t>
            </a:r>
            <a:r>
              <a:rPr lang="ru-RU" sz="2400" dirty="0"/>
              <a:t>Ежегодно правовую помощь в них получают 30-40 тыс. граждан.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-27384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419872" y="4149080"/>
            <a:ext cx="5112568" cy="24914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lt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pPr marL="400050" lvl="1" indent="0">
              <a:buNone/>
            </a:pPr>
            <a:r>
              <a:rPr lang="ru-RU" dirty="0">
                <a:solidFill>
                  <a:schemeClr val="tx1"/>
                </a:solidFill>
              </a:rPr>
              <a:t>По итогам обращений </a:t>
            </a:r>
            <a:r>
              <a:rPr lang="ru-RU" dirty="0">
                <a:solidFill>
                  <a:srgbClr val="FF0000"/>
                </a:solidFill>
              </a:rPr>
              <a:t>ежеквартально формируются рейтинги основных проблем ЖКХ. </a:t>
            </a:r>
            <a:r>
              <a:rPr lang="ru-RU" dirty="0">
                <a:solidFill>
                  <a:schemeClr val="tx1"/>
                </a:solidFill>
              </a:rPr>
              <a:t>По результатам мониторингов </a:t>
            </a:r>
            <a:r>
              <a:rPr lang="ru-RU" dirty="0">
                <a:solidFill>
                  <a:srgbClr val="FF0000"/>
                </a:solidFill>
              </a:rPr>
              <a:t>- </a:t>
            </a:r>
            <a:r>
              <a:rPr lang="ru-RU" dirty="0">
                <a:solidFill>
                  <a:schemeClr val="tx2"/>
                </a:solidFill>
              </a:rPr>
              <a:t>подготовка аналитических докладов для Госдумы, Совета Федерации РФ, Контрольного управления </a:t>
            </a:r>
            <a:r>
              <a:rPr lang="ru-RU" dirty="0" err="1">
                <a:solidFill>
                  <a:schemeClr val="tx2"/>
                </a:solidFill>
              </a:rPr>
              <a:t>Призидента</a:t>
            </a:r>
            <a:r>
              <a:rPr lang="ru-RU" dirty="0">
                <a:solidFill>
                  <a:schemeClr val="tx2"/>
                </a:solidFill>
              </a:rPr>
              <a:t> РФ и др.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2080" y="1772816"/>
            <a:ext cx="2520280" cy="196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07381"/>
            <a:ext cx="2705521" cy="184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2451" y="712721"/>
            <a:ext cx="65579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-4495" y="-7359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0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Words>758</Words>
  <Application>Microsoft Office PowerPoint</Application>
  <PresentationFormat>Экран (4:3)</PresentationFormat>
  <Paragraphs>167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Тема Office</vt:lpstr>
      <vt:lpstr>Итоги развития сети общественного контроля в сфере ЖКХ в регионах Российской Федерации </vt:lpstr>
      <vt:lpstr>  Правовые основания ОЖК</vt:lpstr>
      <vt:lpstr> ФОРМЫ ОК</vt:lpstr>
      <vt:lpstr>  Особенности осуществления ОЖК </vt:lpstr>
      <vt:lpstr> ПРОЦЕДУРА ОЖК  в соответствии с ПП 1461</vt:lpstr>
      <vt:lpstr>ПРОЦЕДУРА ОЖК  в соответствии с ПП 1461</vt:lpstr>
      <vt:lpstr> Развитие сети общественного жилищного контроля</vt:lpstr>
      <vt:lpstr>Презентация PowerPoint</vt:lpstr>
      <vt:lpstr>Направления работы центров: правовая защита граждан</vt:lpstr>
      <vt:lpstr>Презентация PowerPoint</vt:lpstr>
      <vt:lpstr>  Направления работы центров:  контроль за программами капремонта </vt:lpstr>
      <vt:lpstr> Направления работы центров:  Общественный контроль за программами переселения из аварийного жилья</vt:lpstr>
      <vt:lpstr> Направления работы центров:  качество управления МКД </vt:lpstr>
      <vt:lpstr> Направления работы центра: контроль за проектом «Комфортная городская среда»</vt:lpstr>
      <vt:lpstr>Направления работы центров: обращение с отходами</vt:lpstr>
      <vt:lpstr>  НП «ЖКХ КОНТРОЛЬ» – В ПОМОЩЬ РЕГИОНАЛЬНЫМ ЦЕНТРАМ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развития сети общественного контроля в сфере ЖКХ в регионах Российской Федерации</dc:title>
  <dc:creator>1запуск BeCompact</dc:creator>
  <cp:lastModifiedBy>Светлана</cp:lastModifiedBy>
  <cp:revision>185</cp:revision>
  <dcterms:created xsi:type="dcterms:W3CDTF">2014-03-18T07:12:52Z</dcterms:created>
  <dcterms:modified xsi:type="dcterms:W3CDTF">2018-11-13T08:37:40Z</dcterms:modified>
</cp:coreProperties>
</file>