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9"/>
  </p:notesMasterIdLst>
  <p:sldIdLst>
    <p:sldId id="288" r:id="rId2"/>
    <p:sldId id="308" r:id="rId3"/>
    <p:sldId id="309" r:id="rId4"/>
    <p:sldId id="311" r:id="rId5"/>
    <p:sldId id="312" r:id="rId6"/>
    <p:sldId id="313" r:id="rId7"/>
    <p:sldId id="314" r:id="rId8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 userDrawn="1">
          <p15:clr>
            <a:srgbClr val="A4A3A4"/>
          </p15:clr>
        </p15:guide>
        <p15:guide id="3" orient="horz" pos="2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4546A"/>
    <a:srgbClr val="C00000"/>
    <a:srgbClr val="E0CFB1"/>
    <a:srgbClr val="00B050"/>
    <a:srgbClr val="FFFFFF"/>
    <a:srgbClr val="DE7E7E"/>
    <a:srgbClr val="4B2A2A"/>
    <a:srgbClr val="385723"/>
    <a:srgbClr val="548235"/>
    <a:srgbClr val="D183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 showGuides="1">
      <p:cViewPr varScale="1">
        <p:scale>
          <a:sx n="106" d="100"/>
          <a:sy n="106" d="100"/>
        </p:scale>
        <p:origin x="-690" y="-84"/>
      </p:cViewPr>
      <p:guideLst>
        <p:guide orient="horz" pos="206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Количество выездов мобильных групп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'Лист1'!$A$2:$A$8</c:f>
              <c:strCache>
                <c:ptCount val="7"/>
                <c:pt idx="0">
                  <c:v>25 июня чт</c:v>
                </c:pt>
                <c:pt idx="1">
                  <c:v>26 июня пт</c:v>
                </c:pt>
                <c:pt idx="2">
                  <c:v>27 июня сб</c:v>
                </c:pt>
                <c:pt idx="3">
                  <c:v>28 июня вс</c:v>
                </c:pt>
                <c:pt idx="4">
                  <c:v>29 июня пн</c:v>
                </c:pt>
                <c:pt idx="5">
                  <c:v>30 июня вт</c:v>
                </c:pt>
                <c:pt idx="6">
                  <c:v>1 июля ср</c:v>
                </c:pt>
              </c:strCache>
            </c:str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101</c:v>
                </c:pt>
                <c:pt idx="1">
                  <c:v>94</c:v>
                </c:pt>
                <c:pt idx="2">
                  <c:v>42</c:v>
                </c:pt>
                <c:pt idx="3">
                  <c:v>39</c:v>
                </c:pt>
                <c:pt idx="4">
                  <c:v>56</c:v>
                </c:pt>
                <c:pt idx="5">
                  <c:v>78</c:v>
                </c:pt>
                <c:pt idx="6">
                  <c:v>178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из них по жалобам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'Лист1'!$A$2:$A$8</c:f>
              <c:strCache>
                <c:ptCount val="7"/>
                <c:pt idx="0">
                  <c:v>25 июня чт</c:v>
                </c:pt>
                <c:pt idx="1">
                  <c:v>26 июня пт</c:v>
                </c:pt>
                <c:pt idx="2">
                  <c:v>27 июня сб</c:v>
                </c:pt>
                <c:pt idx="3">
                  <c:v>28 июня вс</c:v>
                </c:pt>
                <c:pt idx="4">
                  <c:v>29 июня пн</c:v>
                </c:pt>
                <c:pt idx="5">
                  <c:v>30 июня вт</c:v>
                </c:pt>
                <c:pt idx="6">
                  <c:v>1 июля ср</c:v>
                </c:pt>
              </c:strCache>
            </c:strRef>
          </c:cat>
          <c:val>
            <c:numRef>
              <c:f>'Лист1'!$C$2:$C$8</c:f>
              <c:numCache>
                <c:formatCode>General</c:formatCode>
                <c:ptCount val="7"/>
                <c:pt idx="0">
                  <c:v>15</c:v>
                </c:pt>
                <c:pt idx="1">
                  <c:v>22</c:v>
                </c:pt>
                <c:pt idx="2">
                  <c:v>6</c:v>
                </c:pt>
                <c:pt idx="3">
                  <c:v>7</c:v>
                </c:pt>
                <c:pt idx="4">
                  <c:v>12</c:v>
                </c:pt>
                <c:pt idx="5">
                  <c:v>6</c:v>
                </c:pt>
                <c:pt idx="6">
                  <c:v>16</c:v>
                </c:pt>
              </c:numCache>
            </c:numRef>
          </c:val>
        </c:ser>
        <c:dLbls>
          <c:showVal val="1"/>
        </c:dLbls>
        <c:gapWidth val="75"/>
        <c:axId val="92808320"/>
        <c:axId val="92809856"/>
      </c:barChart>
      <c:catAx>
        <c:axId val="92808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92809856"/>
        <c:crosses val="autoZero"/>
        <c:auto val="1"/>
        <c:lblAlgn val="ctr"/>
        <c:lblOffset val="100"/>
      </c:catAx>
      <c:valAx>
        <c:axId val="9280985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280832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18439896199516634"/>
          <c:y val="3.2070209603270103E-2"/>
          <c:w val="0.56067274601532269"/>
          <c:h val="9.4983791091551709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tx>
        <c:rich>
          <a:bodyPr/>
          <a:lstStyle/>
          <a:p>
            <a:pPr>
              <a:defRPr lang="ru-RU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Количество отработанных жалоб из сети Интернет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Количество отработанных жалоб из сети Интернет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'Лист1'!$A$2:$A$8</c:f>
              <c:strCache>
                <c:ptCount val="7"/>
                <c:pt idx="0">
                  <c:v>25 июня чт</c:v>
                </c:pt>
                <c:pt idx="1">
                  <c:v>26 июня пт</c:v>
                </c:pt>
                <c:pt idx="2">
                  <c:v>27 июня сб</c:v>
                </c:pt>
                <c:pt idx="3">
                  <c:v>28 июня вс</c:v>
                </c:pt>
                <c:pt idx="4">
                  <c:v>29 июня пн</c:v>
                </c:pt>
                <c:pt idx="5">
                  <c:v>30 июня вт</c:v>
                </c:pt>
                <c:pt idx="6">
                  <c:v>1 июля ср</c:v>
                </c:pt>
              </c:strCache>
            </c:str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8</c:v>
                </c:pt>
                <c:pt idx="1">
                  <c:v>7</c:v>
                </c:pt>
                <c:pt idx="2">
                  <c:v>10</c:v>
                </c:pt>
                <c:pt idx="3">
                  <c:v>9</c:v>
                </c:pt>
                <c:pt idx="4">
                  <c:v>12</c:v>
                </c:pt>
                <c:pt idx="5">
                  <c:v>9</c:v>
                </c:pt>
                <c:pt idx="6">
                  <c:v>24</c:v>
                </c:pt>
              </c:numCache>
            </c:numRef>
          </c:val>
        </c:ser>
        <c:dLbls>
          <c:showVal val="1"/>
        </c:dLbls>
        <c:overlap val="-25"/>
        <c:axId val="92859392"/>
        <c:axId val="95290112"/>
      </c:barChart>
      <c:catAx>
        <c:axId val="928593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5290112"/>
        <c:crosses val="autoZero"/>
        <c:auto val="1"/>
        <c:lblAlgn val="ctr"/>
        <c:lblOffset val="100"/>
      </c:catAx>
      <c:valAx>
        <c:axId val="95290112"/>
        <c:scaling>
          <c:orientation val="minMax"/>
        </c:scaling>
        <c:delete val="1"/>
        <c:axPos val="l"/>
        <c:numFmt formatCode="General" sourceLinked="1"/>
        <c:tickLblPos val="none"/>
        <c:crossAx val="9285939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Количество звонков в колл-центр для участников избирательного процесса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'Лист1'!$A$2:$A$8</c:f>
              <c:strCache>
                <c:ptCount val="7"/>
                <c:pt idx="0">
                  <c:v>25 июня чт</c:v>
                </c:pt>
                <c:pt idx="1">
                  <c:v>26 июня пт</c:v>
                </c:pt>
                <c:pt idx="2">
                  <c:v>27 июня сб</c:v>
                </c:pt>
                <c:pt idx="3">
                  <c:v>28 июня вс</c:v>
                </c:pt>
                <c:pt idx="4">
                  <c:v>29 июня пн</c:v>
                </c:pt>
                <c:pt idx="5">
                  <c:v>30 июня вт</c:v>
                </c:pt>
                <c:pt idx="6">
                  <c:v>1 июля ср</c:v>
                </c:pt>
              </c:strCache>
            </c:str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19</c:v>
                </c:pt>
                <c:pt idx="1">
                  <c:v>22</c:v>
                </c:pt>
                <c:pt idx="2">
                  <c:v>14</c:v>
                </c:pt>
                <c:pt idx="3">
                  <c:v>24</c:v>
                </c:pt>
                <c:pt idx="4">
                  <c:v>18</c:v>
                </c:pt>
                <c:pt idx="5">
                  <c:v>16</c:v>
                </c:pt>
                <c:pt idx="6">
                  <c:v>43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из них жалобы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'Лист1'!$A$2:$A$8</c:f>
              <c:strCache>
                <c:ptCount val="7"/>
                <c:pt idx="0">
                  <c:v>25 июня чт</c:v>
                </c:pt>
                <c:pt idx="1">
                  <c:v>26 июня пт</c:v>
                </c:pt>
                <c:pt idx="2">
                  <c:v>27 июня сб</c:v>
                </c:pt>
                <c:pt idx="3">
                  <c:v>28 июня вс</c:v>
                </c:pt>
                <c:pt idx="4">
                  <c:v>29 июня пн</c:v>
                </c:pt>
                <c:pt idx="5">
                  <c:v>30 июня вт</c:v>
                </c:pt>
                <c:pt idx="6">
                  <c:v>1 июля ср</c:v>
                </c:pt>
              </c:strCache>
            </c:strRef>
          </c:cat>
          <c:val>
            <c:numRef>
              <c:f>'Лист1'!$C$2:$C$8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dLbls>
          <c:showVal val="1"/>
        </c:dLbls>
        <c:gapWidth val="75"/>
        <c:axId val="95453568"/>
        <c:axId val="95455104"/>
      </c:barChart>
      <c:catAx>
        <c:axId val="954535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5455104"/>
        <c:crosses val="autoZero"/>
        <c:auto val="1"/>
        <c:lblAlgn val="ctr"/>
        <c:lblOffset val="100"/>
      </c:catAx>
      <c:valAx>
        <c:axId val="95455104"/>
        <c:scaling>
          <c:orientation val="minMax"/>
        </c:scaling>
        <c:axPos val="l"/>
        <c:numFmt formatCode="General" sourceLinked="1"/>
        <c:majorTickMark val="none"/>
        <c:tickLblPos val="nextTo"/>
        <c:crossAx val="95453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777686338101785"/>
          <c:y val="0.8157047419786988"/>
          <c:w val="0.69073360896815283"/>
          <c:h val="0.167854252427259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Количество звонков на «горячую линию» для наблюдателей 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'Лист1'!$A$2:$A$8</c:f>
              <c:strCache>
                <c:ptCount val="7"/>
                <c:pt idx="0">
                  <c:v>25 июня чт</c:v>
                </c:pt>
                <c:pt idx="1">
                  <c:v>26 июня пт</c:v>
                </c:pt>
                <c:pt idx="2">
                  <c:v>27 июня сб</c:v>
                </c:pt>
                <c:pt idx="3">
                  <c:v>28 июня вс</c:v>
                </c:pt>
                <c:pt idx="4">
                  <c:v>29 июня пн</c:v>
                </c:pt>
                <c:pt idx="5">
                  <c:v>30 июня вт</c:v>
                </c:pt>
                <c:pt idx="6">
                  <c:v>1 июля ср</c:v>
                </c:pt>
              </c:strCache>
            </c:strRef>
          </c:cat>
          <c:val>
            <c:numRef>
              <c:f>'Лист1'!$B$2:$B$8</c:f>
              <c:numCache>
                <c:formatCode>General</c:formatCode>
                <c:ptCount val="7"/>
                <c:pt idx="0">
                  <c:v>24</c:v>
                </c:pt>
                <c:pt idx="1">
                  <c:v>28</c:v>
                </c:pt>
                <c:pt idx="2">
                  <c:v>28</c:v>
                </c:pt>
                <c:pt idx="3">
                  <c:v>27</c:v>
                </c:pt>
                <c:pt idx="4">
                  <c:v>19</c:v>
                </c:pt>
                <c:pt idx="5">
                  <c:v>14</c:v>
                </c:pt>
                <c:pt idx="6">
                  <c:v>29</c:v>
                </c:pt>
              </c:numCache>
            </c:numRef>
          </c:val>
        </c:ser>
        <c:dLbls>
          <c:showVal val="1"/>
        </c:dLbls>
        <c:gapWidth val="75"/>
        <c:axId val="95520256"/>
        <c:axId val="95521792"/>
      </c:barChart>
      <c:catAx>
        <c:axId val="95520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5521792"/>
        <c:crosses val="autoZero"/>
        <c:auto val="1"/>
        <c:lblAlgn val="ctr"/>
        <c:lblOffset val="100"/>
      </c:catAx>
      <c:valAx>
        <c:axId val="95521792"/>
        <c:scaling>
          <c:orientation val="minMax"/>
        </c:scaling>
        <c:axPos val="l"/>
        <c:numFmt formatCode="General" sourceLinked="1"/>
        <c:majorTickMark val="none"/>
        <c:tickLblPos val="nextTo"/>
        <c:crossAx val="955202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lang="ru-RU" sz="1800" kern="1200" spc="-20" dirty="0" smtClean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1.4041994750656119E-4"/>
          <c:y val="0.26134418262999581"/>
          <c:w val="0.53159696704578596"/>
          <c:h val="0.69161837955641625"/>
        </c:manualLayout>
      </c:layout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Категории обращений граждан и вопросов, возникающих у участников голосования</c:v>
                </c:pt>
              </c:strCache>
            </c:strRef>
          </c:tx>
          <c:spPr>
            <a:effectLst>
              <a:outerShdw blurRad="50800" dist="50800" dir="5400000" algn="ctr" rotWithShape="0">
                <a:schemeClr val="bg1"/>
              </a:outerShdw>
            </a:effectLst>
          </c:spPr>
          <c:explosion val="25"/>
          <c:dPt>
            <c:idx val="0"/>
            <c:spPr>
              <a:solidFill>
                <a:srgbClr val="C00000">
                  <a:alpha val="65000"/>
                </a:srgb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dPt>
            <c:idx val="2"/>
            <c:spPr>
              <a:solidFill>
                <a:srgbClr val="92D05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'Лист1'!$A$2:$A$6</c:f>
              <c:strCache>
                <c:ptCount val="5"/>
                <c:pt idx="0">
                  <c:v>Адрес участковой избирательной комиссии, месторасположение помещения для голосования, режим работы </c:v>
                </c:pt>
                <c:pt idx="1">
                  <c:v>Порядок голосования вне помещения (законность, порядок, как подать заявление для голосования, не выходя из дома)</c:v>
                </c:pt>
                <c:pt idx="2">
                  <c:v>О возможности проголосовать по месту нахождения </c:v>
                </c:pt>
                <c:pt idx="3">
                  <c:v>Содержание поправок </c:v>
                </c:pt>
                <c:pt idx="4">
                  <c:v>Другое (эпид.безопасность, обязанности и права наблюдателей, агитация и др.)</c:v>
                </c:pt>
              </c:strCache>
            </c:strRef>
          </c:cat>
          <c:val>
            <c:numRef>
              <c:f>'Лист1'!$B$2:$B$6</c:f>
              <c:numCache>
                <c:formatCode>0%</c:formatCode>
                <c:ptCount val="5"/>
                <c:pt idx="0">
                  <c:v>0.58000000000000007</c:v>
                </c:pt>
                <c:pt idx="1">
                  <c:v>0.28000000000000008</c:v>
                </c:pt>
                <c:pt idx="2">
                  <c:v>9.0000000000000024E-2</c:v>
                </c:pt>
                <c:pt idx="3">
                  <c:v>3.0000000000000002E-2</c:v>
                </c:pt>
                <c:pt idx="4">
                  <c:v>2.0000000000000011E-2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55577107028288231"/>
          <c:y val="0.14031857351427973"/>
          <c:w val="0.44237707786526725"/>
          <c:h val="0.8134359174525586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87783-B428-4599-A8BF-FE684E1BCB50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CBAFB-E245-4DA6-A766-3490EF223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723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646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2764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2256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251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310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477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26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963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0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6731802"/>
            <a:ext cx="12192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625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64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45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0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902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22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230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587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016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3F8A-5BD5-4D39-A1E3-5CCF5FD3BF4F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256DF-01C8-4945-AAEE-A8009AF7E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591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4958012" y="6095314"/>
            <a:ext cx="2276507" cy="487952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699" algn="ctr">
              <a:spcBef>
                <a:spcPts val="105"/>
              </a:spcBef>
            </a:pPr>
            <a:r>
              <a:rPr lang="ru-RU" sz="1500" spc="15" dirty="0">
                <a:solidFill>
                  <a:schemeClr val="tx2"/>
                </a:solidFill>
                <a:latin typeface="Calibri Light"/>
                <a:cs typeface="Calibri Light"/>
              </a:rPr>
              <a:t>Челябинская </a:t>
            </a:r>
            <a:r>
              <a:rPr lang="ru-RU" sz="1500" spc="15" dirty="0" smtClean="0">
                <a:solidFill>
                  <a:schemeClr val="tx2"/>
                </a:solidFill>
                <a:latin typeface="Calibri Light"/>
                <a:cs typeface="Calibri Light"/>
              </a:rPr>
              <a:t>область</a:t>
            </a:r>
            <a:endParaRPr lang="ru-RU" sz="1500" spc="15" dirty="0">
              <a:solidFill>
                <a:schemeClr val="tx2"/>
              </a:solidFill>
              <a:latin typeface="Calibri Light"/>
              <a:cs typeface="Calibri Light"/>
            </a:endParaRPr>
          </a:p>
          <a:p>
            <a:pPr marL="12699" algn="ctr">
              <a:spcBef>
                <a:spcPts val="105"/>
              </a:spcBef>
            </a:pPr>
            <a:r>
              <a:rPr sz="1500" spc="15" dirty="0" smtClean="0">
                <a:solidFill>
                  <a:schemeClr val="tx2"/>
                </a:solidFill>
                <a:latin typeface="Calibri Light"/>
                <a:cs typeface="Calibri Light"/>
              </a:rPr>
              <a:t>20</a:t>
            </a:r>
            <a:r>
              <a:rPr lang="ru-RU" sz="1500" spc="15" dirty="0" smtClean="0">
                <a:solidFill>
                  <a:schemeClr val="tx2"/>
                </a:solidFill>
                <a:latin typeface="Calibri Light"/>
                <a:cs typeface="Calibri Light"/>
              </a:rPr>
              <a:t>20</a:t>
            </a:r>
            <a:r>
              <a:rPr sz="1500" spc="-65" dirty="0" smtClean="0">
                <a:solidFill>
                  <a:schemeClr val="tx2"/>
                </a:solidFill>
                <a:latin typeface="Calibri Light"/>
                <a:cs typeface="Calibri Light"/>
              </a:rPr>
              <a:t> </a:t>
            </a:r>
            <a:endParaRPr sz="1500" dirty="0">
              <a:solidFill>
                <a:schemeClr val="tx2"/>
              </a:solidFill>
              <a:latin typeface="Calibri Light"/>
              <a:cs typeface="Calibri Light"/>
            </a:endParaRPr>
          </a:p>
        </p:txBody>
      </p:sp>
      <p:pic>
        <p:nvPicPr>
          <p:cNvPr id="11" name="Picture 3" descr="D:\2017\Разное\Бланки ОП\Лого ОП с длинной полосой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982" y="317530"/>
            <a:ext cx="11630190" cy="102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0304" y="2528064"/>
            <a:ext cx="11178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-2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Общественное наблюдение </a:t>
            </a:r>
          </a:p>
          <a:p>
            <a:pPr algn="ctr"/>
            <a:r>
              <a:rPr lang="ru-RU" sz="2400" b="1" spc="-2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за проведением общероссийского голосования </a:t>
            </a:r>
          </a:p>
          <a:p>
            <a:pPr algn="ctr"/>
            <a:r>
              <a:rPr lang="ru-RU" sz="2400" b="1" spc="-20" dirty="0" smtClean="0">
                <a:solidFill>
                  <a:schemeClr val="tx2"/>
                </a:solidFill>
                <a:cs typeface="Calibri Light" panose="020F0302020204030204" pitchFamily="34" charset="0"/>
              </a:rPr>
              <a:t>по вопросу одобрения изменений в Конституцию Российской Федерации</a:t>
            </a:r>
          </a:p>
        </p:txBody>
      </p:sp>
      <p:pic>
        <p:nvPicPr>
          <p:cNvPr id="8" name="Рисунок 7" descr="2b63fd413f4ec94f19eb78a0c8dcce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589" y="4150093"/>
            <a:ext cx="2572870" cy="1768573"/>
          </a:xfrm>
          <a:prstGeom prst="rect">
            <a:avLst/>
          </a:prstGeom>
        </p:spPr>
      </p:pic>
      <p:pic>
        <p:nvPicPr>
          <p:cNvPr id="9" name="Рисунок 8" descr="20200626_143919.jpg"/>
          <p:cNvPicPr>
            <a:picLocks noChangeAspect="1"/>
          </p:cNvPicPr>
          <p:nvPr/>
        </p:nvPicPr>
        <p:blipFill>
          <a:blip r:embed="rId4" cstate="print"/>
          <a:srcRect r="4861"/>
          <a:stretch>
            <a:fillRect/>
          </a:stretch>
        </p:blipFill>
        <p:spPr>
          <a:xfrm>
            <a:off x="3227294" y="4152900"/>
            <a:ext cx="2572871" cy="1772771"/>
          </a:xfrm>
          <a:prstGeom prst="rect">
            <a:avLst/>
          </a:prstGeom>
        </p:spPr>
      </p:pic>
      <p:pic>
        <p:nvPicPr>
          <p:cNvPr id="13" name="Рисунок 12" descr="glavnoe_2.jpg"/>
          <p:cNvPicPr>
            <a:picLocks noChangeAspect="1"/>
          </p:cNvPicPr>
          <p:nvPr/>
        </p:nvPicPr>
        <p:blipFill>
          <a:blip r:embed="rId5" cstate="print"/>
          <a:srcRect l="2972" r="3192"/>
          <a:stretch>
            <a:fillRect/>
          </a:stretch>
        </p:blipFill>
        <p:spPr>
          <a:xfrm>
            <a:off x="6042212" y="4155030"/>
            <a:ext cx="2635623" cy="1770641"/>
          </a:xfrm>
          <a:prstGeom prst="rect">
            <a:avLst/>
          </a:prstGeom>
        </p:spPr>
      </p:pic>
      <p:pic>
        <p:nvPicPr>
          <p:cNvPr id="14" name="Рисунок 13" descr="IMG_231bf7a45656893c10710f2c3223f533_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46776" y="4155141"/>
            <a:ext cx="2519082" cy="178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14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застав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96871" y="1059796"/>
            <a:ext cx="7620000" cy="5419725"/>
          </a:xfrm>
          <a:prstGeom prst="rect">
            <a:avLst/>
          </a:prstGeom>
        </p:spPr>
      </p:pic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>
            <a:off x="247650" y="340098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65585" y="364799"/>
            <a:ext cx="7720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КОНЦЕПЦИЯ РАБОТЫ ОБЩЕСТВЕННОЙ ПАЛАТЫ 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45" name="object 52"/>
          <p:cNvSpPr txBox="1"/>
          <p:nvPr/>
        </p:nvSpPr>
        <p:spPr>
          <a:xfrm>
            <a:off x="11575930" y="6143981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1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421165" y="6562165"/>
            <a:ext cx="11161234" cy="171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42320" y="835608"/>
            <a:ext cx="1100838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2000" spc="-20" dirty="0" smtClean="0">
                <a:solidFill>
                  <a:schemeClr val="tx2"/>
                </a:solidFill>
              </a:rPr>
              <a:t>В Челябинской области с 25 июня по 1 июля легитимность и безопасность голосования контролировали </a:t>
            </a:r>
            <a:r>
              <a:rPr lang="ru-RU" sz="2000" b="1" spc="-20" dirty="0" smtClean="0">
                <a:solidFill>
                  <a:srgbClr val="C00000"/>
                </a:solidFill>
              </a:rPr>
              <a:t>8 705 </a:t>
            </a:r>
            <a:r>
              <a:rPr lang="ru-RU" sz="2000" b="1" spc="-20" dirty="0" smtClean="0">
                <a:solidFill>
                  <a:srgbClr val="C00000"/>
                </a:solidFill>
              </a:rPr>
              <a:t>общественных </a:t>
            </a:r>
            <a:r>
              <a:rPr lang="ru-RU" sz="2000" b="1" spc="-20" dirty="0" smtClean="0">
                <a:solidFill>
                  <a:srgbClr val="C00000"/>
                </a:solidFill>
              </a:rPr>
              <a:t>наблюдателей</a:t>
            </a:r>
          </a:p>
          <a:p>
            <a:pPr marR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180975" algn="l"/>
              </a:tabLst>
            </a:pPr>
            <a:endParaRPr lang="ru-RU" sz="1000" b="1" spc="-20" dirty="0" smtClean="0">
              <a:solidFill>
                <a:srgbClr val="C00000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2000" spc="-20" dirty="0" smtClean="0">
                <a:solidFill>
                  <a:schemeClr val="tx2"/>
                </a:solidFill>
              </a:rPr>
              <a:t>В работе </a:t>
            </a:r>
            <a:r>
              <a:rPr lang="ru-RU" sz="2000" b="1" spc="-20" dirty="0" smtClean="0">
                <a:solidFill>
                  <a:srgbClr val="C00000"/>
                </a:solidFill>
              </a:rPr>
              <a:t>Ситуационного центра </a:t>
            </a:r>
            <a:r>
              <a:rPr lang="ru-RU" sz="2000" spc="-20" dirty="0" smtClean="0">
                <a:solidFill>
                  <a:schemeClr val="tx2"/>
                </a:solidFill>
              </a:rPr>
              <a:t>Общественной палаты принимали участие порядка </a:t>
            </a:r>
            <a:r>
              <a:rPr lang="ru-RU" sz="2000" b="1" spc="-20" dirty="0" smtClean="0">
                <a:solidFill>
                  <a:srgbClr val="C00000"/>
                </a:solidFill>
              </a:rPr>
              <a:t>200 человек</a:t>
            </a:r>
          </a:p>
          <a:p>
            <a:pPr marR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>
                <a:tab pos="180975" algn="l"/>
              </a:tabLst>
            </a:pPr>
            <a:endParaRPr lang="ru-RU" sz="1000" spc="-20" dirty="0" smtClean="0">
              <a:solidFill>
                <a:schemeClr val="tx2"/>
              </a:solidFill>
            </a:endParaRPr>
          </a:p>
          <a:p>
            <a:pPr marR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2000" spc="-20" dirty="0" smtClean="0">
                <a:solidFill>
                  <a:schemeClr val="tx2"/>
                </a:solidFill>
              </a:rPr>
              <a:t>В регионе было сформировано </a:t>
            </a:r>
            <a:r>
              <a:rPr lang="ru-RU" sz="2000" b="1" spc="-20" dirty="0" smtClean="0">
                <a:solidFill>
                  <a:srgbClr val="C00000"/>
                </a:solidFill>
              </a:rPr>
              <a:t>55 мобильных мониторинговых групп</a:t>
            </a:r>
          </a:p>
          <a:p>
            <a:pPr marR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180975" algn="l"/>
              </a:tabLst>
            </a:pPr>
            <a:endParaRPr lang="ru-RU" sz="1000" spc="-20" dirty="0" smtClean="0">
              <a:solidFill>
                <a:schemeClr val="tx2"/>
              </a:solidFill>
            </a:endParaRPr>
          </a:p>
          <a:p>
            <a:pPr marR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2000" spc="-50" dirty="0" smtClean="0">
                <a:solidFill>
                  <a:schemeClr val="tx2"/>
                </a:solidFill>
              </a:rPr>
              <a:t>Еще одна группа занималась </a:t>
            </a:r>
            <a:endParaRPr lang="ru-RU" sz="2000" spc="-50" dirty="0" smtClean="0">
              <a:solidFill>
                <a:schemeClr val="tx2"/>
              </a:solidFill>
            </a:endParaRPr>
          </a:p>
          <a:p>
            <a:pPr marR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>
                <a:tab pos="180975" algn="l"/>
              </a:tabLst>
            </a:pPr>
            <a:r>
              <a:rPr lang="ru-RU" sz="2000" b="1" spc="-50" dirty="0" smtClean="0">
                <a:solidFill>
                  <a:srgbClr val="C00000"/>
                </a:solidFill>
              </a:rPr>
              <a:t>мониторингом </a:t>
            </a:r>
            <a:r>
              <a:rPr lang="ru-RU" sz="2000" b="1" spc="-50" dirty="0" smtClean="0">
                <a:solidFill>
                  <a:srgbClr val="C00000"/>
                </a:solidFill>
              </a:rPr>
              <a:t>социальных </a:t>
            </a:r>
            <a:r>
              <a:rPr lang="ru-RU" sz="2000" b="1" spc="-50" dirty="0" err="1" smtClean="0">
                <a:solidFill>
                  <a:srgbClr val="C00000"/>
                </a:solidFill>
              </a:rPr>
              <a:t>медиа</a:t>
            </a:r>
            <a:r>
              <a:rPr lang="ru-RU" sz="2000" b="1" spc="-50" dirty="0" smtClean="0">
                <a:solidFill>
                  <a:srgbClr val="C00000"/>
                </a:solidFill>
              </a:rPr>
              <a:t> и СМИ </a:t>
            </a:r>
            <a:endParaRPr lang="ru-RU" sz="2000" b="1" spc="-50" dirty="0" smtClean="0">
              <a:solidFill>
                <a:srgbClr val="C00000"/>
              </a:solidFill>
            </a:endParaRPr>
          </a:p>
          <a:p>
            <a:pPr marR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>
                <a:tab pos="180975" algn="l"/>
              </a:tabLst>
            </a:pPr>
            <a:r>
              <a:rPr lang="ru-RU" sz="2000" spc="-50" dirty="0" smtClean="0">
                <a:solidFill>
                  <a:schemeClr val="tx2"/>
                </a:solidFill>
              </a:rPr>
              <a:t>на </a:t>
            </a:r>
            <a:r>
              <a:rPr lang="ru-RU" sz="2000" spc="-50" dirty="0" smtClean="0">
                <a:solidFill>
                  <a:schemeClr val="tx2"/>
                </a:solidFill>
              </a:rPr>
              <a:t>предмет жалоб от </a:t>
            </a:r>
            <a:r>
              <a:rPr lang="ru-RU" sz="2000" spc="-50" dirty="0" smtClean="0">
                <a:solidFill>
                  <a:schemeClr val="tx2"/>
                </a:solidFill>
              </a:rPr>
              <a:t>граждан</a:t>
            </a:r>
            <a:endParaRPr lang="ru-RU" sz="2000" spc="-50" dirty="0" smtClean="0">
              <a:solidFill>
                <a:schemeClr val="tx2"/>
              </a:solidFill>
            </a:endParaRPr>
          </a:p>
          <a:p>
            <a:pPr marR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180975" algn="l"/>
              </a:tabLst>
            </a:pPr>
            <a:endParaRPr lang="ru-RU" sz="1000" spc="-20" dirty="0" smtClean="0">
              <a:solidFill>
                <a:schemeClr val="tx2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6776" y="3702705"/>
            <a:ext cx="40521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2000" spc="-20" dirty="0" smtClean="0">
                <a:solidFill>
                  <a:srgbClr val="44546A"/>
                </a:solidFill>
              </a:rPr>
              <a:t>Действовал </a:t>
            </a:r>
            <a:r>
              <a:rPr lang="ru-RU" sz="2000" b="1" spc="-20" dirty="0" smtClean="0">
                <a:solidFill>
                  <a:srgbClr val="C00000"/>
                </a:solidFill>
              </a:rPr>
              <a:t>колл-центр </a:t>
            </a:r>
            <a:r>
              <a:rPr lang="ru-RU" sz="2000" spc="-20" dirty="0" smtClean="0">
                <a:solidFill>
                  <a:srgbClr val="44546A"/>
                </a:solidFill>
              </a:rPr>
              <a:t>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endParaRPr lang="ru-RU" sz="1000" spc="-20" dirty="0" smtClean="0">
              <a:solidFill>
                <a:srgbClr val="44546A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2000" b="1" spc="-20" dirty="0" smtClean="0">
                <a:solidFill>
                  <a:srgbClr val="C00000"/>
                </a:solidFill>
              </a:rPr>
              <a:t>пресс-центр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endParaRPr lang="ru-RU" sz="1000" spc="-20" dirty="0" smtClean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970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>
            <a:off x="247650" y="340098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2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4563" y="257376"/>
            <a:ext cx="11439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solidFill>
                  <a:schemeClr val="tx2"/>
                </a:solidFill>
              </a:rPr>
              <a:t>С 25 июня по 1 июля мобильные мониторинговые группы провели </a:t>
            </a:r>
            <a:r>
              <a:rPr lang="ru-RU" sz="2400" b="1" dirty="0" smtClean="0">
                <a:solidFill>
                  <a:schemeClr val="tx2"/>
                </a:solidFill>
              </a:rPr>
              <a:t>588 выездов </a:t>
            </a:r>
          </a:p>
          <a:p>
            <a:pPr lvl="0"/>
            <a:r>
              <a:rPr lang="ru-RU" sz="2400" dirty="0" smtClean="0">
                <a:solidFill>
                  <a:schemeClr val="tx2"/>
                </a:solidFill>
              </a:rPr>
              <a:t>по Челябинской области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770965" y="1308846"/>
          <a:ext cx="10443882" cy="5091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13084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Прямая соединительная линия 161"/>
          <p:cNvCxnSpPr/>
          <p:nvPr/>
        </p:nvCxnSpPr>
        <p:spPr>
          <a:xfrm>
            <a:off x="247650" y="331134"/>
            <a:ext cx="0" cy="5905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65584" y="176540"/>
            <a:ext cx="11414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Мониторинговая группа Общественной палаты Челябинской области по социальным сетям и СМИ отработала </a:t>
            </a:r>
            <a:r>
              <a:rPr lang="ru-RU" sz="2400" b="1" dirty="0" smtClean="0">
                <a:solidFill>
                  <a:schemeClr val="tx2"/>
                </a:solidFill>
              </a:rPr>
              <a:t>79 сообщений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45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3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15154" y="1237130"/>
          <a:ext cx="6158752" cy="3935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Рисунок 9" descr="скачанные файлы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4695" y="797581"/>
            <a:ext cx="1829079" cy="1829079"/>
          </a:xfrm>
          <a:prstGeom prst="rect">
            <a:avLst/>
          </a:prstGeom>
        </p:spPr>
      </p:pic>
      <p:pic>
        <p:nvPicPr>
          <p:cNvPr id="11" name="Рисунок 10" descr="скачанные файлы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5686" y="4369735"/>
            <a:ext cx="3677490" cy="1915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 descr="скачанные файлы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85580" y="2422713"/>
            <a:ext cx="2857500" cy="1600200"/>
          </a:xfrm>
          <a:prstGeom prst="rect">
            <a:avLst/>
          </a:prstGeom>
        </p:spPr>
      </p:pic>
      <p:pic>
        <p:nvPicPr>
          <p:cNvPr id="9" name="Рисунок 8" descr="скачанные файлы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64661" y="661148"/>
            <a:ext cx="26003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816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>
            <a:off x="247650" y="510427"/>
            <a:ext cx="12326" cy="6908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65584" y="382728"/>
            <a:ext cx="11251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Правовую помощь по телефону получили </a:t>
            </a:r>
            <a:r>
              <a:rPr lang="ru-RU" sz="2400" b="1" dirty="0" smtClean="0">
                <a:solidFill>
                  <a:srgbClr val="C00000"/>
                </a:solidFill>
              </a:rPr>
              <a:t>156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участников избирательного процесса и </a:t>
            </a:r>
            <a:r>
              <a:rPr lang="ru-RU" sz="2400" b="1" dirty="0" smtClean="0">
                <a:solidFill>
                  <a:srgbClr val="C00000"/>
                </a:solidFill>
              </a:rPr>
              <a:t>169 </a:t>
            </a:r>
            <a:r>
              <a:rPr lang="ru-RU" sz="2400" dirty="0" smtClean="0">
                <a:solidFill>
                  <a:schemeClr val="tx2"/>
                </a:solidFill>
              </a:rPr>
              <a:t>общественных наблюдателей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45" name="object 52"/>
          <p:cNvSpPr txBox="1"/>
          <p:nvPr/>
        </p:nvSpPr>
        <p:spPr>
          <a:xfrm>
            <a:off x="11582401" y="6177912"/>
            <a:ext cx="445740" cy="101309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4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59977" y="1828799"/>
          <a:ext cx="5674658" cy="4634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988422" y="2689411"/>
          <a:ext cx="5710517" cy="3316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" name="Рисунок 13" descr="скачанные файлы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69674" y="880783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5946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 flipH="1">
            <a:off x="242047" y="241487"/>
            <a:ext cx="5603" cy="96874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65584" y="284117"/>
            <a:ext cx="11251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В общей сложности было отработано около </a:t>
            </a:r>
            <a:r>
              <a:rPr lang="ru-RU" sz="2400" b="1" dirty="0" smtClean="0">
                <a:solidFill>
                  <a:srgbClr val="C00000"/>
                </a:solidFill>
              </a:rPr>
              <a:t>200 сигналов</a:t>
            </a:r>
            <a:r>
              <a:rPr lang="ru-RU" sz="2400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Нарушений, способных повлиять на итоги голосования, зафиксировано не было.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45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b="1" spc="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5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1401" y="1388750"/>
            <a:ext cx="444024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tabLst>
                <a:tab pos="180975" algn="l"/>
              </a:tabLst>
            </a:pPr>
            <a:r>
              <a:rPr lang="ru-RU" sz="1600" b="1" spc="-20" dirty="0" smtClean="0">
                <a:solidFill>
                  <a:schemeClr val="tx2"/>
                </a:solidFill>
              </a:rPr>
              <a:t>Замечания и жалобы участников избирательного процесса: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tabLst>
                <a:tab pos="180975" algn="l"/>
              </a:tabLst>
            </a:pPr>
            <a:endParaRPr lang="ru-RU" sz="1600" b="1" spc="-20" dirty="0" smtClean="0">
              <a:solidFill>
                <a:schemeClr val="tx2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tabLst>
                <a:tab pos="180975" algn="l"/>
              </a:tabLst>
            </a:pPr>
            <a:endParaRPr lang="ru-RU" sz="1600" b="1" spc="-20" dirty="0" smtClean="0">
              <a:solidFill>
                <a:schemeClr val="tx2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1600" spc="-20" dirty="0" smtClean="0">
                <a:solidFill>
                  <a:schemeClr val="tx2"/>
                </a:solidFill>
              </a:rPr>
              <a:t>Несоблюдение социальной дистанции, пренебрежение масочным режимом, организация выдачи средств индивидуальной защиты (когда СИЗ не выдаются индивидуально на руки)</a:t>
            </a:r>
            <a:endParaRPr lang="ru-RU" sz="1600" u="sng" spc="-20" dirty="0" smtClean="0">
              <a:solidFill>
                <a:schemeClr val="tx2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endParaRPr lang="ru-RU" sz="1600" u="sng" spc="-20" dirty="0" smtClean="0">
              <a:solidFill>
                <a:schemeClr val="tx2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1600" spc="-20" dirty="0" smtClean="0">
                <a:solidFill>
                  <a:schemeClr val="tx2"/>
                </a:solidFill>
              </a:rPr>
              <a:t>Прозрачность защитных экранов, работа бесконтактных термометров</a:t>
            </a:r>
            <a:endParaRPr lang="ru-RU" sz="1600" u="sng" spc="-20" dirty="0" smtClean="0">
              <a:solidFill>
                <a:schemeClr val="tx2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endParaRPr lang="ru-RU" sz="1600" u="sng" spc="-20" dirty="0" smtClean="0">
              <a:solidFill>
                <a:schemeClr val="tx2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1600" spc="-20" dirty="0" smtClean="0">
                <a:solidFill>
                  <a:schemeClr val="tx2"/>
                </a:solidFill>
              </a:rPr>
              <a:t>Жалобы на двойное голосование</a:t>
            </a:r>
            <a:endParaRPr lang="ru-RU" sz="1600" u="sng" spc="-20" dirty="0" smtClean="0">
              <a:solidFill>
                <a:schemeClr val="tx2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endParaRPr lang="ru-RU" sz="1600" u="sng" spc="-20" dirty="0" smtClean="0">
              <a:solidFill>
                <a:schemeClr val="tx2"/>
              </a:solidFill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180975" algn="l"/>
              </a:tabLst>
            </a:pPr>
            <a:r>
              <a:rPr lang="ru-RU" sz="1600" spc="-20" dirty="0" smtClean="0">
                <a:solidFill>
                  <a:schemeClr val="tx2"/>
                </a:solidFill>
              </a:rPr>
              <a:t>Нет средств индивидуальной защиты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4849906" y="1299881"/>
          <a:ext cx="6858000" cy="527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1328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224117" y="1586752"/>
            <a:ext cx="8966" cy="135367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ject 52"/>
          <p:cNvSpPr txBox="1"/>
          <p:nvPr/>
        </p:nvSpPr>
        <p:spPr>
          <a:xfrm>
            <a:off x="11582401" y="6177912"/>
            <a:ext cx="445740" cy="5078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6</a:t>
            </a:r>
            <a:endParaRPr sz="3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7655" y="1467458"/>
            <a:ext cx="11449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Общественная палата Челябинской области благодарит всех, кто работал эти три месяца - наблюдателей, партнёров, членов общественного штаба, юристов, волонтёров, членов избирательных комиссий и самое главное, всех граждан, кто пришёл на участки и исполнил свой гражданский долг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7" name="Рисунок 6" descr="izobrazhenie_viber_2020_06_25_10_45_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310" y="3160058"/>
            <a:ext cx="2196913" cy="2929217"/>
          </a:xfrm>
          <a:prstGeom prst="rect">
            <a:avLst/>
          </a:prstGeom>
        </p:spPr>
      </p:pic>
      <p:pic>
        <p:nvPicPr>
          <p:cNvPr id="8" name="Рисунок 7" descr="20200626_1539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1959" y="3182471"/>
            <a:ext cx="2187949" cy="2917266"/>
          </a:xfrm>
          <a:prstGeom prst="rect">
            <a:avLst/>
          </a:prstGeom>
        </p:spPr>
      </p:pic>
      <p:pic>
        <p:nvPicPr>
          <p:cNvPr id="9" name="Рисунок 8" descr="IMG_8c74d3b46a66425610a56d949f6d2991_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92781" y="3182469"/>
            <a:ext cx="2200275" cy="2933700"/>
          </a:xfrm>
          <a:prstGeom prst="rect">
            <a:avLst/>
          </a:prstGeom>
        </p:spPr>
      </p:pic>
      <p:pic>
        <p:nvPicPr>
          <p:cNvPr id="11" name="Рисунок 10" descr="IMG_fa6fa4fe11dd222847ccfec55258ce92_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32848" y="3200400"/>
            <a:ext cx="2115951" cy="2949388"/>
          </a:xfrm>
          <a:prstGeom prst="rect">
            <a:avLst/>
          </a:prstGeom>
        </p:spPr>
      </p:pic>
      <p:pic>
        <p:nvPicPr>
          <p:cNvPr id="12" name="Рисунок 11" descr="1_60.jpg"/>
          <p:cNvPicPr>
            <a:picLocks noChangeAspect="1"/>
          </p:cNvPicPr>
          <p:nvPr/>
        </p:nvPicPr>
        <p:blipFill>
          <a:blip r:embed="rId6" cstate="print"/>
          <a:srcRect r="38845"/>
          <a:stretch>
            <a:fillRect/>
          </a:stretch>
        </p:blipFill>
        <p:spPr>
          <a:xfrm>
            <a:off x="9634257" y="3191436"/>
            <a:ext cx="2235014" cy="2985247"/>
          </a:xfrm>
          <a:prstGeom prst="rect">
            <a:avLst/>
          </a:prstGeom>
        </p:spPr>
      </p:pic>
      <p:pic>
        <p:nvPicPr>
          <p:cNvPr id="14" name="Picture 3" descr="D:\2017\Разное\Бланки ОП\Лого ОП с длинной полосой 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982" y="183059"/>
            <a:ext cx="11630190" cy="102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39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5036</TotalTime>
  <Words>269</Words>
  <Application>Microsoft Office PowerPoint</Application>
  <PresentationFormat>Произвольный</PresentationFormat>
  <Paragraphs>52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guest</dc:creator>
  <cp:lastModifiedBy>comp</cp:lastModifiedBy>
  <cp:revision>379</cp:revision>
  <cp:lastPrinted>2019-01-23T05:01:11Z</cp:lastPrinted>
  <dcterms:created xsi:type="dcterms:W3CDTF">2018-12-12T04:47:18Z</dcterms:created>
  <dcterms:modified xsi:type="dcterms:W3CDTF">2020-07-02T12:10:04Z</dcterms:modified>
</cp:coreProperties>
</file>