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8" r:id="rId2"/>
    <p:sldId id="319" r:id="rId3"/>
    <p:sldId id="322" r:id="rId4"/>
    <p:sldId id="323" r:id="rId5"/>
    <p:sldId id="324" r:id="rId6"/>
    <p:sldId id="309" r:id="rId7"/>
    <p:sldId id="311" r:id="rId8"/>
    <p:sldId id="308" r:id="rId9"/>
    <p:sldId id="313" r:id="rId10"/>
    <p:sldId id="310" r:id="rId11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546A"/>
    <a:srgbClr val="4F81BD"/>
    <a:srgbClr val="C0504D"/>
    <a:srgbClr val="E0CFB1"/>
    <a:srgbClr val="C00000"/>
    <a:srgbClr val="00B050"/>
    <a:srgbClr val="FFFFFF"/>
    <a:srgbClr val="DE7E7E"/>
    <a:srgbClr val="4B2A2A"/>
    <a:srgbClr val="3857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6395" autoAdjust="0"/>
  </p:normalViewPr>
  <p:slideViewPr>
    <p:cSldViewPr snapToGrid="0" showGuides="1">
      <p:cViewPr>
        <p:scale>
          <a:sx n="100" d="100"/>
          <a:sy n="100" d="100"/>
        </p:scale>
        <p:origin x="-936" y="-354"/>
      </p:cViewPr>
      <p:guideLst>
        <p:guide orient="horz" pos="20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наблдатели в Единый день голосования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4100</c:v>
                </c:pt>
                <c:pt idx="1">
                  <c:v>3020</c:v>
                </c:pt>
                <c:pt idx="2">
                  <c:v>4000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наблюдател общероссийского голосования</c:v>
                </c:pt>
              </c:strCache>
            </c:strRef>
          </c:tx>
          <c:dPt>
            <c:idx val="2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>
                  <c:v>8705</c:v>
                </c:pt>
              </c:numCache>
            </c:numRef>
          </c:val>
        </c:ser>
        <c:dLbls>
          <c:showVal val="1"/>
        </c:dLbls>
        <c:gapWidth val="75"/>
        <c:overlap val="100"/>
        <c:axId val="109015808"/>
        <c:axId val="109017344"/>
      </c:barChart>
      <c:catAx>
        <c:axId val="1090158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9017344"/>
        <c:crosses val="autoZero"/>
        <c:auto val="1"/>
        <c:lblAlgn val="ctr"/>
        <c:lblOffset val="100"/>
      </c:catAx>
      <c:valAx>
        <c:axId val="10901734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9015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156312919252438E-2"/>
          <c:y val="0.85395422336015725"/>
          <c:w val="0.83851124697569079"/>
          <c:h val="0.1204778583531132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5"/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Здравоохранение</c:v>
                </c:pt>
                <c:pt idx="1">
                  <c:v>Образование</c:v>
                </c:pt>
                <c:pt idx="2">
                  <c:v>Поддержка бизнеса</c:v>
                </c:pt>
                <c:pt idx="3">
                  <c:v>Экология</c:v>
                </c:pt>
                <c:pt idx="4">
                  <c:v>ЖКХ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0.48000000000000004</c:v>
                </c:pt>
                <c:pt idx="1">
                  <c:v>0.25</c:v>
                </c:pt>
                <c:pt idx="2">
                  <c:v>0.15000000000000002</c:v>
                </c:pt>
                <c:pt idx="3">
                  <c:v>7.0000000000000021E-2</c:v>
                </c:pt>
                <c:pt idx="4">
                  <c:v>0.05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515247198986395"/>
          <c:y val="2.3273867075798045E-2"/>
        </c:manualLayout>
      </c:layout>
      <c:txPr>
        <a:bodyPr/>
        <a:lstStyle/>
        <a:p>
          <a:pPr>
            <a:defRPr sz="12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Среднее кол-во просмотров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5641</c:v>
                </c:pt>
                <c:pt idx="1">
                  <c:v>20000</c:v>
                </c:pt>
                <c:pt idx="2">
                  <c:v>31000</c:v>
                </c:pt>
                <c:pt idx="3">
                  <c:v>132750</c:v>
                </c:pt>
              </c:numCache>
            </c:numRef>
          </c:val>
        </c:ser>
        <c:axId val="117868032"/>
        <c:axId val="117869568"/>
      </c:barChart>
      <c:catAx>
        <c:axId val="117868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869568"/>
        <c:crosses val="autoZero"/>
        <c:auto val="1"/>
        <c:lblAlgn val="ctr"/>
        <c:lblOffset val="100"/>
      </c:catAx>
      <c:valAx>
        <c:axId val="117869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8680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1FD2B-55D3-4C41-9370-05CF7183475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4F6C86-AD5F-4EDF-9943-4434BC36BDD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5000" b="0" dirty="0" smtClean="0">
              <a:effectLst/>
            </a:rPr>
            <a:t>2</a:t>
          </a:r>
          <a:r>
            <a:rPr lang="ru-RU" sz="1900" dirty="0" smtClean="0"/>
            <a:t> </a:t>
          </a:r>
          <a:r>
            <a:rPr lang="ru-RU" sz="1800" spc="-30" baseline="0" dirty="0" smtClean="0"/>
            <a:t>пленарных заседания ОПЧО</a:t>
          </a:r>
          <a:endParaRPr lang="ru-RU" sz="1800" spc="-30" baseline="0" dirty="0"/>
        </a:p>
      </dgm:t>
    </dgm:pt>
    <dgm:pt modelId="{308AF87E-C919-4D9A-A6F5-19A9FD0916AA}" type="parTrans" cxnId="{B8DB5A8E-EB24-4923-86EC-4C55B3F46008}">
      <dgm:prSet/>
      <dgm:spPr/>
      <dgm:t>
        <a:bodyPr/>
        <a:lstStyle/>
        <a:p>
          <a:endParaRPr lang="ru-RU"/>
        </a:p>
      </dgm:t>
    </dgm:pt>
    <dgm:pt modelId="{EF815A8F-F1D0-4B62-A257-243EBF546878}" type="sibTrans" cxnId="{B8DB5A8E-EB24-4923-86EC-4C55B3F46008}">
      <dgm:prSet/>
      <dgm:spPr/>
      <dgm:t>
        <a:bodyPr/>
        <a:lstStyle/>
        <a:p>
          <a:endParaRPr lang="ru-RU"/>
        </a:p>
      </dgm:t>
    </dgm:pt>
    <dgm:pt modelId="{1963B96D-3E69-4163-B8EE-BAE65DD07EE9}">
      <dgm:prSet custT="1"/>
      <dgm:spPr/>
      <dgm:t>
        <a:bodyPr/>
        <a:lstStyle/>
        <a:p>
          <a:pPr rtl="0"/>
          <a:r>
            <a:rPr lang="ru-RU" sz="5000" dirty="0" smtClean="0"/>
            <a:t>15</a:t>
          </a:r>
          <a:r>
            <a:rPr lang="ru-RU" sz="2100" dirty="0" smtClean="0"/>
            <a:t> заседаний Совета ОПЧО</a:t>
          </a:r>
        </a:p>
      </dgm:t>
    </dgm:pt>
    <dgm:pt modelId="{542DBD26-29C9-443A-8483-A515AE2693B4}" type="parTrans" cxnId="{49AFF09D-3C24-4365-845D-1704E943D3A5}">
      <dgm:prSet/>
      <dgm:spPr/>
      <dgm:t>
        <a:bodyPr/>
        <a:lstStyle/>
        <a:p>
          <a:endParaRPr lang="ru-RU"/>
        </a:p>
      </dgm:t>
    </dgm:pt>
    <dgm:pt modelId="{35A69152-746E-4363-A52F-DEDBC5F22553}" type="sibTrans" cxnId="{49AFF09D-3C24-4365-845D-1704E943D3A5}">
      <dgm:prSet/>
      <dgm:spPr/>
      <dgm:t>
        <a:bodyPr/>
        <a:lstStyle/>
        <a:p>
          <a:endParaRPr lang="ru-RU"/>
        </a:p>
      </dgm:t>
    </dgm:pt>
    <dgm:pt modelId="{27D7E22D-FAF0-4C87-965D-2E671A2C8D2D}">
      <dgm:prSet custT="1"/>
      <dgm:spPr/>
      <dgm:t>
        <a:bodyPr/>
        <a:lstStyle/>
        <a:p>
          <a:pPr rtl="0"/>
          <a:r>
            <a:rPr lang="ru-RU" sz="5000" dirty="0" smtClean="0"/>
            <a:t>24</a:t>
          </a:r>
          <a:r>
            <a:rPr lang="ru-RU" sz="1900" dirty="0" smtClean="0"/>
            <a:t> заседания комиссий ОПЧО</a:t>
          </a:r>
          <a:endParaRPr lang="ru-RU" sz="1900" dirty="0"/>
        </a:p>
      </dgm:t>
    </dgm:pt>
    <dgm:pt modelId="{E6D9DC36-FBF6-41EC-AF1F-2D5D4CF8FC28}" type="parTrans" cxnId="{6D33B7AA-592B-4FBD-92EE-1E5E2F7BBA62}">
      <dgm:prSet/>
      <dgm:spPr/>
      <dgm:t>
        <a:bodyPr/>
        <a:lstStyle/>
        <a:p>
          <a:endParaRPr lang="ru-RU"/>
        </a:p>
      </dgm:t>
    </dgm:pt>
    <dgm:pt modelId="{03AA2B51-6A27-4242-BDF2-9A02A81BD488}" type="sibTrans" cxnId="{6D33B7AA-592B-4FBD-92EE-1E5E2F7BBA62}">
      <dgm:prSet/>
      <dgm:spPr/>
      <dgm:t>
        <a:bodyPr/>
        <a:lstStyle/>
        <a:p>
          <a:endParaRPr lang="ru-RU"/>
        </a:p>
      </dgm:t>
    </dgm:pt>
    <dgm:pt modelId="{F11C237D-8F52-490F-BA21-04FF94BC163E}">
      <dgm:prSet custT="1"/>
      <dgm:spPr/>
      <dgm:t>
        <a:bodyPr/>
        <a:lstStyle/>
        <a:p>
          <a:pPr rtl="0"/>
          <a:r>
            <a:rPr lang="ru-RU" sz="5000" dirty="0" smtClean="0"/>
            <a:t>9 </a:t>
          </a:r>
          <a:r>
            <a:rPr lang="ru-RU" sz="1900" dirty="0" smtClean="0"/>
            <a:t>семинаров</a:t>
          </a:r>
        </a:p>
      </dgm:t>
    </dgm:pt>
    <dgm:pt modelId="{ED67D7F8-80B8-4727-A482-3A292FF9B52D}" type="parTrans" cxnId="{CE557ED8-F8C8-4798-82B2-56A479AFF152}">
      <dgm:prSet/>
      <dgm:spPr/>
      <dgm:t>
        <a:bodyPr/>
        <a:lstStyle/>
        <a:p>
          <a:endParaRPr lang="ru-RU"/>
        </a:p>
      </dgm:t>
    </dgm:pt>
    <dgm:pt modelId="{7D1E96C2-B3FB-4C89-862B-9576AAD7DC90}" type="sibTrans" cxnId="{CE557ED8-F8C8-4798-82B2-56A479AFF152}">
      <dgm:prSet/>
      <dgm:spPr/>
      <dgm:t>
        <a:bodyPr/>
        <a:lstStyle/>
        <a:p>
          <a:endParaRPr lang="ru-RU"/>
        </a:p>
      </dgm:t>
    </dgm:pt>
    <dgm:pt modelId="{06B999A0-64CD-46A3-B00B-9851FDF31FCF}">
      <dgm:prSet custT="1"/>
      <dgm:spPr/>
      <dgm:t>
        <a:bodyPr/>
        <a:lstStyle/>
        <a:p>
          <a:pPr rtl="0"/>
          <a:r>
            <a:rPr lang="ru-RU" sz="5000" dirty="0" smtClean="0"/>
            <a:t>39</a:t>
          </a:r>
          <a:r>
            <a:rPr lang="ru-RU" sz="1900" dirty="0" smtClean="0"/>
            <a:t> </a:t>
          </a:r>
          <a:r>
            <a:rPr lang="ru-RU" sz="1900" dirty="0" err="1" smtClean="0"/>
            <a:t>видео-конференций</a:t>
          </a:r>
          <a:endParaRPr lang="ru-RU" sz="1900" dirty="0" smtClean="0"/>
        </a:p>
      </dgm:t>
    </dgm:pt>
    <dgm:pt modelId="{3E42FFA9-91C8-431E-852B-545F821CE2B3}" type="parTrans" cxnId="{8AA930E9-1F31-422B-9263-E7D682A9F5FA}">
      <dgm:prSet/>
      <dgm:spPr/>
      <dgm:t>
        <a:bodyPr/>
        <a:lstStyle/>
        <a:p>
          <a:endParaRPr lang="ru-RU"/>
        </a:p>
      </dgm:t>
    </dgm:pt>
    <dgm:pt modelId="{3C508B32-5B09-46CD-878E-C65273AE2900}" type="sibTrans" cxnId="{8AA930E9-1F31-422B-9263-E7D682A9F5FA}">
      <dgm:prSet/>
      <dgm:spPr/>
      <dgm:t>
        <a:bodyPr/>
        <a:lstStyle/>
        <a:p>
          <a:endParaRPr lang="ru-RU"/>
        </a:p>
      </dgm:t>
    </dgm:pt>
    <dgm:pt modelId="{909FD275-073F-4A9D-8F5E-DB50E85C0A0C}">
      <dgm:prSet custT="1"/>
      <dgm:spPr/>
      <dgm:t>
        <a:bodyPr/>
        <a:lstStyle/>
        <a:p>
          <a:pPr rtl="0"/>
          <a:r>
            <a:rPr lang="ru-RU" sz="5000" dirty="0" smtClean="0"/>
            <a:t>22</a:t>
          </a:r>
          <a:r>
            <a:rPr lang="ru-RU" sz="1900" dirty="0" smtClean="0"/>
            <a:t> круглых стола</a:t>
          </a:r>
        </a:p>
      </dgm:t>
    </dgm:pt>
    <dgm:pt modelId="{C3C893A8-3EA6-4BF9-9DB6-0EB65DB6C49D}" type="parTrans" cxnId="{FC5163B6-5C81-42E4-9E3E-1327260E0DC5}">
      <dgm:prSet/>
      <dgm:spPr/>
      <dgm:t>
        <a:bodyPr/>
        <a:lstStyle/>
        <a:p>
          <a:endParaRPr lang="ru-RU"/>
        </a:p>
      </dgm:t>
    </dgm:pt>
    <dgm:pt modelId="{28E186E1-2B88-4298-8274-72454DE4C5DA}" type="sibTrans" cxnId="{FC5163B6-5C81-42E4-9E3E-1327260E0DC5}">
      <dgm:prSet/>
      <dgm:spPr/>
      <dgm:t>
        <a:bodyPr/>
        <a:lstStyle/>
        <a:p>
          <a:endParaRPr lang="ru-RU"/>
        </a:p>
      </dgm:t>
    </dgm:pt>
    <dgm:pt modelId="{88EAE3CB-33E2-421F-AB6A-4BD1DFD7A920}">
      <dgm:prSet custT="1"/>
      <dgm:spPr/>
      <dgm:t>
        <a:bodyPr/>
        <a:lstStyle/>
        <a:p>
          <a:pPr rtl="0"/>
          <a:r>
            <a:rPr lang="ru-RU" sz="5000" dirty="0" smtClean="0"/>
            <a:t>18</a:t>
          </a:r>
          <a:r>
            <a:rPr lang="ru-RU" sz="1900" dirty="0" smtClean="0"/>
            <a:t> совещаний</a:t>
          </a:r>
        </a:p>
      </dgm:t>
    </dgm:pt>
    <dgm:pt modelId="{EDAA4E07-87BF-479E-B25A-5ACA0B3CA2CA}" type="parTrans" cxnId="{7849CF02-5847-45A9-9AF8-DBA2E56DCAFC}">
      <dgm:prSet/>
      <dgm:spPr/>
      <dgm:t>
        <a:bodyPr/>
        <a:lstStyle/>
        <a:p>
          <a:endParaRPr lang="ru-RU"/>
        </a:p>
      </dgm:t>
    </dgm:pt>
    <dgm:pt modelId="{CEC81A17-782B-49EF-A590-01E43A7D0D4F}" type="sibTrans" cxnId="{7849CF02-5847-45A9-9AF8-DBA2E56DCAFC}">
      <dgm:prSet/>
      <dgm:spPr/>
      <dgm:t>
        <a:bodyPr/>
        <a:lstStyle/>
        <a:p>
          <a:endParaRPr lang="ru-RU"/>
        </a:p>
      </dgm:t>
    </dgm:pt>
    <dgm:pt modelId="{1A318516-AEDA-4F6F-B6AE-BE6E2FA42624}">
      <dgm:prSet custT="1"/>
      <dgm:spPr/>
      <dgm:t>
        <a:bodyPr/>
        <a:lstStyle/>
        <a:p>
          <a:pPr rtl="0"/>
          <a:r>
            <a:rPr lang="ru-RU" sz="5000" dirty="0" smtClean="0"/>
            <a:t>45</a:t>
          </a:r>
          <a:r>
            <a:rPr lang="ru-RU" sz="1900" dirty="0" smtClean="0"/>
            <a:t> </a:t>
          </a:r>
          <a:r>
            <a:rPr lang="ru-RU" sz="1900" dirty="0" smtClean="0"/>
            <a:t>консультаций</a:t>
          </a:r>
          <a:endParaRPr lang="ru-RU" sz="1900" dirty="0" smtClean="0"/>
        </a:p>
      </dgm:t>
    </dgm:pt>
    <dgm:pt modelId="{D2997D18-B776-4D85-89D4-D3E1CA6D0B00}" type="parTrans" cxnId="{6162E5C1-2062-47CD-850F-EEF11BDD2BF6}">
      <dgm:prSet/>
      <dgm:spPr/>
      <dgm:t>
        <a:bodyPr/>
        <a:lstStyle/>
        <a:p>
          <a:endParaRPr lang="ru-RU"/>
        </a:p>
      </dgm:t>
    </dgm:pt>
    <dgm:pt modelId="{EC62324A-8CE3-4E54-95C8-F4B6C4B97536}" type="sibTrans" cxnId="{6162E5C1-2062-47CD-850F-EEF11BDD2BF6}">
      <dgm:prSet/>
      <dgm:spPr/>
      <dgm:t>
        <a:bodyPr/>
        <a:lstStyle/>
        <a:p>
          <a:endParaRPr lang="ru-RU"/>
        </a:p>
      </dgm:t>
    </dgm:pt>
    <dgm:pt modelId="{94438816-27D7-45B7-8640-8DD5A921DA14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5000" spc="-40" baseline="0" dirty="0" smtClean="0"/>
            <a:t>24</a:t>
          </a:r>
          <a:r>
            <a:rPr lang="ru-RU" sz="1900" spc="-40" baseline="0" dirty="0" smtClean="0"/>
            <a:t>«нулевых чтения»</a:t>
          </a:r>
        </a:p>
      </dgm:t>
    </dgm:pt>
    <dgm:pt modelId="{44AA5248-80A2-4253-8F3E-378D71294B5B}" type="parTrans" cxnId="{8209EF2B-6E90-4AD3-9EEC-2A485090711F}">
      <dgm:prSet/>
      <dgm:spPr/>
      <dgm:t>
        <a:bodyPr/>
        <a:lstStyle/>
        <a:p>
          <a:endParaRPr lang="ru-RU"/>
        </a:p>
      </dgm:t>
    </dgm:pt>
    <dgm:pt modelId="{30744C19-AEDD-4290-BA28-BD4B1D5CDA06}" type="sibTrans" cxnId="{8209EF2B-6E90-4AD3-9EEC-2A485090711F}">
      <dgm:prSet/>
      <dgm:spPr/>
      <dgm:t>
        <a:bodyPr/>
        <a:lstStyle/>
        <a:p>
          <a:endParaRPr lang="ru-RU"/>
        </a:p>
      </dgm:t>
    </dgm:pt>
    <dgm:pt modelId="{49922AA4-92D7-474B-B120-BE37F4D14BD6}" type="pres">
      <dgm:prSet presAssocID="{D071FD2B-55D3-4C41-9370-05CF718347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BF0476-EA45-4A5F-A288-35C6979DD156}" type="pres">
      <dgm:prSet presAssocID="{E64F6C86-AD5F-4EDF-9943-4434BC36BDD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DF141-9DFC-47A9-9236-2687CB2CB476}" type="pres">
      <dgm:prSet presAssocID="{EF815A8F-F1D0-4B62-A257-243EBF546878}" presName="sibTrans" presStyleCnt="0"/>
      <dgm:spPr/>
    </dgm:pt>
    <dgm:pt modelId="{932E581D-4920-4567-9491-A77A7133DF7D}" type="pres">
      <dgm:prSet presAssocID="{94438816-27D7-45B7-8640-8DD5A921DA1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EAD66-A467-4CD5-9236-F38F5795D98D}" type="pres">
      <dgm:prSet presAssocID="{30744C19-AEDD-4290-BA28-BD4B1D5CDA06}" presName="sibTrans" presStyleCnt="0"/>
      <dgm:spPr/>
    </dgm:pt>
    <dgm:pt modelId="{3ABB1ADF-E9FE-41AF-90B2-EBAD1D752767}" type="pres">
      <dgm:prSet presAssocID="{1A318516-AEDA-4F6F-B6AE-BE6E2FA42624}" presName="node" presStyleLbl="node1" presStyleIdx="2" presStyleCnt="9" custLinFactNeighborX="1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ED221-7872-499D-B807-58A7B4A9500F}" type="pres">
      <dgm:prSet presAssocID="{EC62324A-8CE3-4E54-95C8-F4B6C4B97536}" presName="sibTrans" presStyleCnt="0"/>
      <dgm:spPr/>
    </dgm:pt>
    <dgm:pt modelId="{1A689EA1-36B7-4033-A3AA-7EEEFE142267}" type="pres">
      <dgm:prSet presAssocID="{88EAE3CB-33E2-421F-AB6A-4BD1DFD7A92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D2AB9-FC04-457A-A178-E9C96E092628}" type="pres">
      <dgm:prSet presAssocID="{CEC81A17-782B-49EF-A590-01E43A7D0D4F}" presName="sibTrans" presStyleCnt="0"/>
      <dgm:spPr/>
    </dgm:pt>
    <dgm:pt modelId="{28E9D7AF-B783-480F-A11B-72627C62EE7B}" type="pres">
      <dgm:prSet presAssocID="{909FD275-073F-4A9D-8F5E-DB50E85C0A0C}" presName="node" presStyleLbl="node1" presStyleIdx="4" presStyleCnt="9" custLinFactNeighborX="-4034" custLinFactNeighborY="1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37611-DD08-41AE-89DD-BB321CB02FFD}" type="pres">
      <dgm:prSet presAssocID="{28E186E1-2B88-4298-8274-72454DE4C5DA}" presName="sibTrans" presStyleCnt="0"/>
      <dgm:spPr/>
    </dgm:pt>
    <dgm:pt modelId="{4235DAA6-1709-459C-9B89-2D4366E20244}" type="pres">
      <dgm:prSet presAssocID="{06B999A0-64CD-46A3-B00B-9851FDF31FC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DC08-ACE9-49BB-8419-822E51BE8AA4}" type="pres">
      <dgm:prSet presAssocID="{3C508B32-5B09-46CD-878E-C65273AE2900}" presName="sibTrans" presStyleCnt="0"/>
      <dgm:spPr/>
    </dgm:pt>
    <dgm:pt modelId="{000F2E33-49BA-4B90-99BF-DB7AFA9A0835}" type="pres">
      <dgm:prSet presAssocID="{F11C237D-8F52-490F-BA21-04FF94BC163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67742-44F8-439D-A850-5B42AF40CA37}" type="pres">
      <dgm:prSet presAssocID="{7D1E96C2-B3FB-4C89-862B-9576AAD7DC90}" presName="sibTrans" presStyleCnt="0"/>
      <dgm:spPr/>
    </dgm:pt>
    <dgm:pt modelId="{75566739-B525-4A79-81D9-352229C2B88E}" type="pres">
      <dgm:prSet presAssocID="{27D7E22D-FAF0-4C87-965D-2E671A2C8D2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7B0EE-61DB-40C9-9035-4879693ACE8C}" type="pres">
      <dgm:prSet presAssocID="{03AA2B51-6A27-4242-BDF2-9A02A81BD488}" presName="sibTrans" presStyleCnt="0"/>
      <dgm:spPr/>
    </dgm:pt>
    <dgm:pt modelId="{1105A099-2485-49DF-A5ED-48918974A26F}" type="pres">
      <dgm:prSet presAssocID="{1963B96D-3E69-4163-B8EE-BAE65DD07EE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09EF2B-6E90-4AD3-9EEC-2A485090711F}" srcId="{D071FD2B-55D3-4C41-9370-05CF71834759}" destId="{94438816-27D7-45B7-8640-8DD5A921DA14}" srcOrd="1" destOrd="0" parTransId="{44AA5248-80A2-4253-8F3E-378D71294B5B}" sibTransId="{30744C19-AEDD-4290-BA28-BD4B1D5CDA06}"/>
    <dgm:cxn modelId="{15308588-73C8-460B-9118-3B538847A5E1}" type="presOf" srcId="{94438816-27D7-45B7-8640-8DD5A921DA14}" destId="{932E581D-4920-4567-9491-A77A7133DF7D}" srcOrd="0" destOrd="0" presId="urn:microsoft.com/office/officeart/2005/8/layout/default"/>
    <dgm:cxn modelId="{FFF73F20-7419-434D-A65A-5AD5BA887BB3}" type="presOf" srcId="{88EAE3CB-33E2-421F-AB6A-4BD1DFD7A920}" destId="{1A689EA1-36B7-4033-A3AA-7EEEFE142267}" srcOrd="0" destOrd="0" presId="urn:microsoft.com/office/officeart/2005/8/layout/default"/>
    <dgm:cxn modelId="{E3AC951F-1BF8-4DF3-A7DA-A85D263A4227}" type="presOf" srcId="{27D7E22D-FAF0-4C87-965D-2E671A2C8D2D}" destId="{75566739-B525-4A79-81D9-352229C2B88E}" srcOrd="0" destOrd="0" presId="urn:microsoft.com/office/officeart/2005/8/layout/default"/>
    <dgm:cxn modelId="{D27F3308-B229-4519-B02A-83C4DD88CA8C}" type="presOf" srcId="{909FD275-073F-4A9D-8F5E-DB50E85C0A0C}" destId="{28E9D7AF-B783-480F-A11B-72627C62EE7B}" srcOrd="0" destOrd="0" presId="urn:microsoft.com/office/officeart/2005/8/layout/default"/>
    <dgm:cxn modelId="{B8DB5A8E-EB24-4923-86EC-4C55B3F46008}" srcId="{D071FD2B-55D3-4C41-9370-05CF71834759}" destId="{E64F6C86-AD5F-4EDF-9943-4434BC36BDDC}" srcOrd="0" destOrd="0" parTransId="{308AF87E-C919-4D9A-A6F5-19A9FD0916AA}" sibTransId="{EF815A8F-F1D0-4B62-A257-243EBF546878}"/>
    <dgm:cxn modelId="{7849CF02-5847-45A9-9AF8-DBA2E56DCAFC}" srcId="{D071FD2B-55D3-4C41-9370-05CF71834759}" destId="{88EAE3CB-33E2-421F-AB6A-4BD1DFD7A920}" srcOrd="3" destOrd="0" parTransId="{EDAA4E07-87BF-479E-B25A-5ACA0B3CA2CA}" sibTransId="{CEC81A17-782B-49EF-A590-01E43A7D0D4F}"/>
    <dgm:cxn modelId="{7CF188F9-0216-43A8-8D42-FF5AF129589E}" type="presOf" srcId="{06B999A0-64CD-46A3-B00B-9851FDF31FCF}" destId="{4235DAA6-1709-459C-9B89-2D4366E20244}" srcOrd="0" destOrd="0" presId="urn:microsoft.com/office/officeart/2005/8/layout/default"/>
    <dgm:cxn modelId="{8AA930E9-1F31-422B-9263-E7D682A9F5FA}" srcId="{D071FD2B-55D3-4C41-9370-05CF71834759}" destId="{06B999A0-64CD-46A3-B00B-9851FDF31FCF}" srcOrd="5" destOrd="0" parTransId="{3E42FFA9-91C8-431E-852B-545F821CE2B3}" sibTransId="{3C508B32-5B09-46CD-878E-C65273AE2900}"/>
    <dgm:cxn modelId="{6162E5C1-2062-47CD-850F-EEF11BDD2BF6}" srcId="{D071FD2B-55D3-4C41-9370-05CF71834759}" destId="{1A318516-AEDA-4F6F-B6AE-BE6E2FA42624}" srcOrd="2" destOrd="0" parTransId="{D2997D18-B776-4D85-89D4-D3E1CA6D0B00}" sibTransId="{EC62324A-8CE3-4E54-95C8-F4B6C4B97536}"/>
    <dgm:cxn modelId="{FC5163B6-5C81-42E4-9E3E-1327260E0DC5}" srcId="{D071FD2B-55D3-4C41-9370-05CF71834759}" destId="{909FD275-073F-4A9D-8F5E-DB50E85C0A0C}" srcOrd="4" destOrd="0" parTransId="{C3C893A8-3EA6-4BF9-9DB6-0EB65DB6C49D}" sibTransId="{28E186E1-2B88-4298-8274-72454DE4C5DA}"/>
    <dgm:cxn modelId="{49AFF09D-3C24-4365-845D-1704E943D3A5}" srcId="{D071FD2B-55D3-4C41-9370-05CF71834759}" destId="{1963B96D-3E69-4163-B8EE-BAE65DD07EE9}" srcOrd="8" destOrd="0" parTransId="{542DBD26-29C9-443A-8483-A515AE2693B4}" sibTransId="{35A69152-746E-4363-A52F-DEDBC5F22553}"/>
    <dgm:cxn modelId="{5C7ECED6-5994-4225-B817-1A45DBB24250}" type="presOf" srcId="{F11C237D-8F52-490F-BA21-04FF94BC163E}" destId="{000F2E33-49BA-4B90-99BF-DB7AFA9A0835}" srcOrd="0" destOrd="0" presId="urn:microsoft.com/office/officeart/2005/8/layout/default"/>
    <dgm:cxn modelId="{6D33B7AA-592B-4FBD-92EE-1E5E2F7BBA62}" srcId="{D071FD2B-55D3-4C41-9370-05CF71834759}" destId="{27D7E22D-FAF0-4C87-965D-2E671A2C8D2D}" srcOrd="7" destOrd="0" parTransId="{E6D9DC36-FBF6-41EC-AF1F-2D5D4CF8FC28}" sibTransId="{03AA2B51-6A27-4242-BDF2-9A02A81BD488}"/>
    <dgm:cxn modelId="{CE557ED8-F8C8-4798-82B2-56A479AFF152}" srcId="{D071FD2B-55D3-4C41-9370-05CF71834759}" destId="{F11C237D-8F52-490F-BA21-04FF94BC163E}" srcOrd="6" destOrd="0" parTransId="{ED67D7F8-80B8-4727-A482-3A292FF9B52D}" sibTransId="{7D1E96C2-B3FB-4C89-862B-9576AAD7DC90}"/>
    <dgm:cxn modelId="{EF0A1646-A46F-49C1-9C66-BAD04D12689E}" type="presOf" srcId="{1A318516-AEDA-4F6F-B6AE-BE6E2FA42624}" destId="{3ABB1ADF-E9FE-41AF-90B2-EBAD1D752767}" srcOrd="0" destOrd="0" presId="urn:microsoft.com/office/officeart/2005/8/layout/default"/>
    <dgm:cxn modelId="{E26A4866-4FEF-44AE-B6AB-9BC1F0652287}" type="presOf" srcId="{E64F6C86-AD5F-4EDF-9943-4434BC36BDDC}" destId="{13BF0476-EA45-4A5F-A288-35C6979DD156}" srcOrd="0" destOrd="0" presId="urn:microsoft.com/office/officeart/2005/8/layout/default"/>
    <dgm:cxn modelId="{B1D27E21-303E-4A8D-A353-18D6EEF8AB3B}" type="presOf" srcId="{1963B96D-3E69-4163-B8EE-BAE65DD07EE9}" destId="{1105A099-2485-49DF-A5ED-48918974A26F}" srcOrd="0" destOrd="0" presId="urn:microsoft.com/office/officeart/2005/8/layout/default"/>
    <dgm:cxn modelId="{4454A7EC-3B2D-4C3F-A65F-B62EBA26E9E1}" type="presOf" srcId="{D071FD2B-55D3-4C41-9370-05CF71834759}" destId="{49922AA4-92D7-474B-B120-BE37F4D14BD6}" srcOrd="0" destOrd="0" presId="urn:microsoft.com/office/officeart/2005/8/layout/default"/>
    <dgm:cxn modelId="{821396B8-F04E-449E-B944-9413E67EF093}" type="presParOf" srcId="{49922AA4-92D7-474B-B120-BE37F4D14BD6}" destId="{13BF0476-EA45-4A5F-A288-35C6979DD156}" srcOrd="0" destOrd="0" presId="urn:microsoft.com/office/officeart/2005/8/layout/default"/>
    <dgm:cxn modelId="{60072DEA-033D-4FF3-A91B-C3393EE2B151}" type="presParOf" srcId="{49922AA4-92D7-474B-B120-BE37F4D14BD6}" destId="{117DF141-9DFC-47A9-9236-2687CB2CB476}" srcOrd="1" destOrd="0" presId="urn:microsoft.com/office/officeart/2005/8/layout/default"/>
    <dgm:cxn modelId="{B9E19FC5-1707-491C-857D-43B41BD6DE78}" type="presParOf" srcId="{49922AA4-92D7-474B-B120-BE37F4D14BD6}" destId="{932E581D-4920-4567-9491-A77A7133DF7D}" srcOrd="2" destOrd="0" presId="urn:microsoft.com/office/officeart/2005/8/layout/default"/>
    <dgm:cxn modelId="{699E953A-7848-489F-B1A4-6E5B62F189D4}" type="presParOf" srcId="{49922AA4-92D7-474B-B120-BE37F4D14BD6}" destId="{502EAD66-A467-4CD5-9236-F38F5795D98D}" srcOrd="3" destOrd="0" presId="urn:microsoft.com/office/officeart/2005/8/layout/default"/>
    <dgm:cxn modelId="{2AE8901E-4BE2-4E65-A141-502A117A0DD6}" type="presParOf" srcId="{49922AA4-92D7-474B-B120-BE37F4D14BD6}" destId="{3ABB1ADF-E9FE-41AF-90B2-EBAD1D752767}" srcOrd="4" destOrd="0" presId="urn:microsoft.com/office/officeart/2005/8/layout/default"/>
    <dgm:cxn modelId="{A48209CB-3BE9-48AF-BBC0-C4BE1B76E5A2}" type="presParOf" srcId="{49922AA4-92D7-474B-B120-BE37F4D14BD6}" destId="{FEFED221-7872-499D-B807-58A7B4A9500F}" srcOrd="5" destOrd="0" presId="urn:microsoft.com/office/officeart/2005/8/layout/default"/>
    <dgm:cxn modelId="{C975E39E-2298-4221-BD94-5A6ADAEBE475}" type="presParOf" srcId="{49922AA4-92D7-474B-B120-BE37F4D14BD6}" destId="{1A689EA1-36B7-4033-A3AA-7EEEFE142267}" srcOrd="6" destOrd="0" presId="urn:microsoft.com/office/officeart/2005/8/layout/default"/>
    <dgm:cxn modelId="{B2919202-8CBE-4975-84B0-E0494FC17938}" type="presParOf" srcId="{49922AA4-92D7-474B-B120-BE37F4D14BD6}" destId="{039D2AB9-FC04-457A-A178-E9C96E092628}" srcOrd="7" destOrd="0" presId="urn:microsoft.com/office/officeart/2005/8/layout/default"/>
    <dgm:cxn modelId="{370CE787-8146-4CAE-B10A-6118813DA2D1}" type="presParOf" srcId="{49922AA4-92D7-474B-B120-BE37F4D14BD6}" destId="{28E9D7AF-B783-480F-A11B-72627C62EE7B}" srcOrd="8" destOrd="0" presId="urn:microsoft.com/office/officeart/2005/8/layout/default"/>
    <dgm:cxn modelId="{28EF4DF8-51CB-47AF-996A-483778279B62}" type="presParOf" srcId="{49922AA4-92D7-474B-B120-BE37F4D14BD6}" destId="{2B637611-DD08-41AE-89DD-BB321CB02FFD}" srcOrd="9" destOrd="0" presId="urn:microsoft.com/office/officeart/2005/8/layout/default"/>
    <dgm:cxn modelId="{2F7EF447-CE60-40D0-A5E4-8DE98FFBB495}" type="presParOf" srcId="{49922AA4-92D7-474B-B120-BE37F4D14BD6}" destId="{4235DAA6-1709-459C-9B89-2D4366E20244}" srcOrd="10" destOrd="0" presId="urn:microsoft.com/office/officeart/2005/8/layout/default"/>
    <dgm:cxn modelId="{F0AEEC92-AF86-4C0A-9BF7-87608AE094D6}" type="presParOf" srcId="{49922AA4-92D7-474B-B120-BE37F4D14BD6}" destId="{3C11DC08-ACE9-49BB-8419-822E51BE8AA4}" srcOrd="11" destOrd="0" presId="urn:microsoft.com/office/officeart/2005/8/layout/default"/>
    <dgm:cxn modelId="{3DF4C3A4-5536-423F-A18D-72318441E8C3}" type="presParOf" srcId="{49922AA4-92D7-474B-B120-BE37F4D14BD6}" destId="{000F2E33-49BA-4B90-99BF-DB7AFA9A0835}" srcOrd="12" destOrd="0" presId="urn:microsoft.com/office/officeart/2005/8/layout/default"/>
    <dgm:cxn modelId="{A4B3E930-FCA6-469D-B244-EFC5D634061B}" type="presParOf" srcId="{49922AA4-92D7-474B-B120-BE37F4D14BD6}" destId="{0F367742-44F8-439D-A850-5B42AF40CA37}" srcOrd="13" destOrd="0" presId="urn:microsoft.com/office/officeart/2005/8/layout/default"/>
    <dgm:cxn modelId="{CA31FA31-9638-4C39-9C7E-C11CDD39B6DF}" type="presParOf" srcId="{49922AA4-92D7-474B-B120-BE37F4D14BD6}" destId="{75566739-B525-4A79-81D9-352229C2B88E}" srcOrd="14" destOrd="0" presId="urn:microsoft.com/office/officeart/2005/8/layout/default"/>
    <dgm:cxn modelId="{BE3D6593-2E09-44AC-82C4-E4FDDCBBC3AD}" type="presParOf" srcId="{49922AA4-92D7-474B-B120-BE37F4D14BD6}" destId="{2497B0EE-61DB-40C9-9035-4879693ACE8C}" srcOrd="15" destOrd="0" presId="urn:microsoft.com/office/officeart/2005/8/layout/default"/>
    <dgm:cxn modelId="{2ADBF387-1F0C-4BD5-9769-14900DF37A73}" type="presParOf" srcId="{49922AA4-92D7-474B-B120-BE37F4D14BD6}" destId="{1105A099-2485-49DF-A5ED-48918974A26F}" srcOrd="1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E90B3F-FEC3-45B7-B3BF-0CFD4432543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17E76FE-562B-4089-9C90-1D880529AF14}">
      <dgm:prSet phldrT="[Текст]" custT="1"/>
      <dgm:spPr/>
      <dgm:t>
        <a:bodyPr/>
        <a:lstStyle/>
        <a:p>
          <a:pPr marL="0" algn="ctr" defTabSz="914400" rtl="0" eaLnBrk="1" latinLnBrk="0" hangingPunct="1"/>
          <a:r>
            <a:rPr lang="ru-RU" sz="2000" b="1" kern="1200" dirty="0" smtClean="0">
              <a:solidFill>
                <a:schemeClr val="bg1"/>
              </a:solidFill>
              <a:latin typeface="+mj-lt"/>
              <a:ea typeface="+mn-ea"/>
              <a:cs typeface="+mn-cs"/>
              <a:sym typeface="Arial"/>
            </a:rPr>
            <a:t>Учреждение конкурса грантов Губернатора Челябинской области</a:t>
          </a:r>
        </a:p>
      </dgm:t>
    </dgm:pt>
    <dgm:pt modelId="{59CD324B-99F6-41BD-84F3-9BA45451DCD2}" type="parTrans" cxnId="{3D058472-5FE1-4C1E-81A5-5B3866CA40B9}">
      <dgm:prSet/>
      <dgm:spPr/>
      <dgm:t>
        <a:bodyPr/>
        <a:lstStyle/>
        <a:p>
          <a:endParaRPr lang="ru-RU"/>
        </a:p>
      </dgm:t>
    </dgm:pt>
    <dgm:pt modelId="{C4A92B3D-CCDA-429F-AAF4-FDF90EFDB010}" type="sibTrans" cxnId="{3D058472-5FE1-4C1E-81A5-5B3866CA40B9}">
      <dgm:prSet/>
      <dgm:spPr/>
      <dgm:t>
        <a:bodyPr/>
        <a:lstStyle/>
        <a:p>
          <a:endParaRPr lang="ru-RU"/>
        </a:p>
      </dgm:t>
    </dgm:pt>
    <dgm:pt modelId="{1B6DC6D1-C7B8-442D-AC7E-8B66A1AF8A39}">
      <dgm:prSet phldrT="[Текст]" custT="1"/>
      <dgm:spPr/>
      <dgm:t>
        <a:bodyPr/>
        <a:lstStyle/>
        <a:p>
          <a:pPr marL="0" algn="ctr" defTabSz="914400" rtl="0" eaLnBrk="1" latinLnBrk="0" hangingPunct="1"/>
          <a:r>
            <a:rPr lang="ru-RU" sz="2000" b="1" kern="1200" dirty="0" smtClean="0">
              <a:solidFill>
                <a:schemeClr val="bg1"/>
              </a:solidFill>
              <a:latin typeface="+mj-lt"/>
              <a:ea typeface="+mn-ea"/>
              <a:cs typeface="+mn-cs"/>
              <a:sym typeface="Arial"/>
            </a:rPr>
            <a:t>Создание инфраструктуры поддержки третьего сектора</a:t>
          </a:r>
        </a:p>
      </dgm:t>
    </dgm:pt>
    <dgm:pt modelId="{E35A575B-856F-4F97-BB98-0AFDC42E7413}" type="parTrans" cxnId="{59A7F7C5-9CF7-47D5-A56A-9E0A3E10BEA2}">
      <dgm:prSet/>
      <dgm:spPr/>
      <dgm:t>
        <a:bodyPr/>
        <a:lstStyle/>
        <a:p>
          <a:endParaRPr lang="ru-RU"/>
        </a:p>
      </dgm:t>
    </dgm:pt>
    <dgm:pt modelId="{8F59D59B-333D-40CF-8077-0AD02C7DC346}" type="sibTrans" cxnId="{59A7F7C5-9CF7-47D5-A56A-9E0A3E10BEA2}">
      <dgm:prSet/>
      <dgm:spPr/>
      <dgm:t>
        <a:bodyPr/>
        <a:lstStyle/>
        <a:p>
          <a:endParaRPr lang="ru-RU"/>
        </a:p>
      </dgm:t>
    </dgm:pt>
    <dgm:pt modelId="{E32E034B-AF23-4E02-A146-A66958267904}">
      <dgm:prSet custT="1"/>
      <dgm:spPr/>
      <dgm:t>
        <a:bodyPr/>
        <a:lstStyle/>
        <a:p>
          <a:pPr marL="0" algn="ctr" defTabSz="914400" rtl="0" eaLnBrk="1" latinLnBrk="0" hangingPunct="1"/>
          <a:r>
            <a:rPr lang="ru-RU" sz="2000" b="1" kern="1200" dirty="0" smtClean="0">
              <a:solidFill>
                <a:schemeClr val="bg1"/>
              </a:solidFill>
              <a:latin typeface="+mj-lt"/>
              <a:ea typeface="+mn-ea"/>
              <a:cs typeface="+mn-cs"/>
              <a:sym typeface="Arial"/>
            </a:rPr>
            <a:t>Челябинская область стала лучшей по взаимодействию с НКО</a:t>
          </a:r>
        </a:p>
      </dgm:t>
    </dgm:pt>
    <dgm:pt modelId="{DD545BD6-7C97-4018-A0DF-9FE71B33DFEF}" type="parTrans" cxnId="{73817C42-EDE7-4A99-AACE-A9F34E15919B}">
      <dgm:prSet/>
      <dgm:spPr/>
      <dgm:t>
        <a:bodyPr/>
        <a:lstStyle/>
        <a:p>
          <a:endParaRPr lang="ru-RU"/>
        </a:p>
      </dgm:t>
    </dgm:pt>
    <dgm:pt modelId="{53B84E41-4F35-4E9A-AD9A-9FAA0836879A}" type="sibTrans" cxnId="{73817C42-EDE7-4A99-AACE-A9F34E15919B}">
      <dgm:prSet/>
      <dgm:spPr/>
      <dgm:t>
        <a:bodyPr/>
        <a:lstStyle/>
        <a:p>
          <a:endParaRPr lang="ru-RU"/>
        </a:p>
      </dgm:t>
    </dgm:pt>
    <dgm:pt modelId="{D7FBA90F-2112-4897-A1D8-E715C6C25619}" type="pres">
      <dgm:prSet presAssocID="{17E90B3F-FEC3-45B7-B3BF-0CFD44325430}" presName="Name0" presStyleCnt="0">
        <dgm:presLayoutVars>
          <dgm:dir/>
          <dgm:resizeHandles val="exact"/>
        </dgm:presLayoutVars>
      </dgm:prSet>
      <dgm:spPr/>
    </dgm:pt>
    <dgm:pt modelId="{DF60F771-022A-466F-8B0B-69042CD1EA55}" type="pres">
      <dgm:prSet presAssocID="{217E76FE-562B-4089-9C90-1D880529AF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38041-4A38-41E4-9BC1-1617C5A56F5C}" type="pres">
      <dgm:prSet presAssocID="{C4A92B3D-CCDA-429F-AAF4-FDF90EFDB01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36010ED-816A-4FF9-BB71-CE09181CEB7E}" type="pres">
      <dgm:prSet presAssocID="{C4A92B3D-CCDA-429F-AAF4-FDF90EFDB01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CB175A9-3A1F-408B-87FF-3C9F977D5FB0}" type="pres">
      <dgm:prSet presAssocID="{1B6DC6D1-C7B8-442D-AC7E-8B66A1AF8A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6260D-0004-42B7-818B-AADE62ADCF8A}" type="pres">
      <dgm:prSet presAssocID="{8F59D59B-333D-40CF-8077-0AD02C7DC34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E2C6AEF-75E8-46E7-968C-AEB392F5ED30}" type="pres">
      <dgm:prSet presAssocID="{8F59D59B-333D-40CF-8077-0AD02C7DC34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634196D-5A11-4D04-A5DE-2E022403A5A6}" type="pres">
      <dgm:prSet presAssocID="{E32E034B-AF23-4E02-A146-A669582679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D0E1CE-7C79-4957-BF53-AA3BCE817A56}" type="presOf" srcId="{17E90B3F-FEC3-45B7-B3BF-0CFD44325430}" destId="{D7FBA90F-2112-4897-A1D8-E715C6C25619}" srcOrd="0" destOrd="0" presId="urn:microsoft.com/office/officeart/2005/8/layout/process1"/>
    <dgm:cxn modelId="{8A86FE9D-72FD-4BFF-8E2F-43532EF468A0}" type="presOf" srcId="{8F59D59B-333D-40CF-8077-0AD02C7DC346}" destId="{6116260D-0004-42B7-818B-AADE62ADCF8A}" srcOrd="0" destOrd="0" presId="urn:microsoft.com/office/officeart/2005/8/layout/process1"/>
    <dgm:cxn modelId="{D6BF94D3-7310-48C2-B975-51FAE10C6431}" type="presOf" srcId="{C4A92B3D-CCDA-429F-AAF4-FDF90EFDB010}" destId="{8CD38041-4A38-41E4-9BC1-1617C5A56F5C}" srcOrd="0" destOrd="0" presId="urn:microsoft.com/office/officeart/2005/8/layout/process1"/>
    <dgm:cxn modelId="{17A3CAD7-E830-4CB4-96A8-65C8DEDD6A7A}" type="presOf" srcId="{8F59D59B-333D-40CF-8077-0AD02C7DC346}" destId="{7E2C6AEF-75E8-46E7-968C-AEB392F5ED30}" srcOrd="1" destOrd="0" presId="urn:microsoft.com/office/officeart/2005/8/layout/process1"/>
    <dgm:cxn modelId="{73817C42-EDE7-4A99-AACE-A9F34E15919B}" srcId="{17E90B3F-FEC3-45B7-B3BF-0CFD44325430}" destId="{E32E034B-AF23-4E02-A146-A66958267904}" srcOrd="2" destOrd="0" parTransId="{DD545BD6-7C97-4018-A0DF-9FE71B33DFEF}" sibTransId="{53B84E41-4F35-4E9A-AD9A-9FAA0836879A}"/>
    <dgm:cxn modelId="{4199DA2C-5855-43F5-858A-579D15F061E2}" type="presOf" srcId="{217E76FE-562B-4089-9C90-1D880529AF14}" destId="{DF60F771-022A-466F-8B0B-69042CD1EA55}" srcOrd="0" destOrd="0" presId="urn:microsoft.com/office/officeart/2005/8/layout/process1"/>
    <dgm:cxn modelId="{59A7F7C5-9CF7-47D5-A56A-9E0A3E10BEA2}" srcId="{17E90B3F-FEC3-45B7-B3BF-0CFD44325430}" destId="{1B6DC6D1-C7B8-442D-AC7E-8B66A1AF8A39}" srcOrd="1" destOrd="0" parTransId="{E35A575B-856F-4F97-BB98-0AFDC42E7413}" sibTransId="{8F59D59B-333D-40CF-8077-0AD02C7DC346}"/>
    <dgm:cxn modelId="{C39E0FCD-DDF4-4A7D-9E8F-7C797AD0C644}" type="presOf" srcId="{1B6DC6D1-C7B8-442D-AC7E-8B66A1AF8A39}" destId="{3CB175A9-3A1F-408B-87FF-3C9F977D5FB0}" srcOrd="0" destOrd="0" presId="urn:microsoft.com/office/officeart/2005/8/layout/process1"/>
    <dgm:cxn modelId="{6D48A90B-5AFF-4B67-A039-2FE14DFCDCE3}" type="presOf" srcId="{E32E034B-AF23-4E02-A146-A66958267904}" destId="{C634196D-5A11-4D04-A5DE-2E022403A5A6}" srcOrd="0" destOrd="0" presId="urn:microsoft.com/office/officeart/2005/8/layout/process1"/>
    <dgm:cxn modelId="{3D058472-5FE1-4C1E-81A5-5B3866CA40B9}" srcId="{17E90B3F-FEC3-45B7-B3BF-0CFD44325430}" destId="{217E76FE-562B-4089-9C90-1D880529AF14}" srcOrd="0" destOrd="0" parTransId="{59CD324B-99F6-41BD-84F3-9BA45451DCD2}" sibTransId="{C4A92B3D-CCDA-429F-AAF4-FDF90EFDB010}"/>
    <dgm:cxn modelId="{B2050C38-7600-4ED9-AC6C-24AD702628EF}" type="presOf" srcId="{C4A92B3D-CCDA-429F-AAF4-FDF90EFDB010}" destId="{236010ED-816A-4FF9-BB71-CE09181CEB7E}" srcOrd="1" destOrd="0" presId="urn:microsoft.com/office/officeart/2005/8/layout/process1"/>
    <dgm:cxn modelId="{CE5BFE09-5D78-4AEA-876B-BCE251A1EFC3}" type="presParOf" srcId="{D7FBA90F-2112-4897-A1D8-E715C6C25619}" destId="{DF60F771-022A-466F-8B0B-69042CD1EA55}" srcOrd="0" destOrd="0" presId="urn:microsoft.com/office/officeart/2005/8/layout/process1"/>
    <dgm:cxn modelId="{C0744812-0341-4336-A674-7ED3B3D9849F}" type="presParOf" srcId="{D7FBA90F-2112-4897-A1D8-E715C6C25619}" destId="{8CD38041-4A38-41E4-9BC1-1617C5A56F5C}" srcOrd="1" destOrd="0" presId="urn:microsoft.com/office/officeart/2005/8/layout/process1"/>
    <dgm:cxn modelId="{E5C916C2-B68C-4C85-AEB5-55FC5C8665FD}" type="presParOf" srcId="{8CD38041-4A38-41E4-9BC1-1617C5A56F5C}" destId="{236010ED-816A-4FF9-BB71-CE09181CEB7E}" srcOrd="0" destOrd="0" presId="urn:microsoft.com/office/officeart/2005/8/layout/process1"/>
    <dgm:cxn modelId="{B3851ACE-2955-4561-A32B-7A02F2ACB5A7}" type="presParOf" srcId="{D7FBA90F-2112-4897-A1D8-E715C6C25619}" destId="{3CB175A9-3A1F-408B-87FF-3C9F977D5FB0}" srcOrd="2" destOrd="0" presId="urn:microsoft.com/office/officeart/2005/8/layout/process1"/>
    <dgm:cxn modelId="{4E4A9CC0-7BCE-47A7-9DEE-886149F39631}" type="presParOf" srcId="{D7FBA90F-2112-4897-A1D8-E715C6C25619}" destId="{6116260D-0004-42B7-818B-AADE62ADCF8A}" srcOrd="3" destOrd="0" presId="urn:microsoft.com/office/officeart/2005/8/layout/process1"/>
    <dgm:cxn modelId="{F4F5018E-070E-4B48-A1A2-DFDEA44E9715}" type="presParOf" srcId="{6116260D-0004-42B7-818B-AADE62ADCF8A}" destId="{7E2C6AEF-75E8-46E7-968C-AEB392F5ED30}" srcOrd="0" destOrd="0" presId="urn:microsoft.com/office/officeart/2005/8/layout/process1"/>
    <dgm:cxn modelId="{AAA27DDD-73B1-476E-849D-FBD7DB3BC097}" type="presParOf" srcId="{D7FBA90F-2112-4897-A1D8-E715C6C25619}" destId="{C634196D-5A11-4D04-A5DE-2E022403A5A6}" srcOrd="4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87783-B428-4599-A8BF-FE684E1BCB5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CBAFB-E245-4DA6-A766-3490EF2230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23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276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225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6468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310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3F8A-5BD5-4D39-A1E3-5CCF5FD3BF4F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56DF-01C8-4945-AAEE-A8009AF7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77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3F8A-5BD5-4D39-A1E3-5CCF5FD3BF4F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56DF-01C8-4945-AAEE-A8009AF7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6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3F8A-5BD5-4D39-A1E3-5CCF5FD3BF4F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56DF-01C8-4945-AAEE-A8009AF7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96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625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3F8A-5BD5-4D39-A1E3-5CCF5FD3BF4F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56DF-01C8-4945-AAEE-A8009AF7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64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3F8A-5BD5-4D39-A1E3-5CCF5FD3BF4F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56DF-01C8-4945-AAEE-A8009AF7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5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3F8A-5BD5-4D39-A1E3-5CCF5FD3BF4F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56DF-01C8-4945-AAEE-A8009AF7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0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3F8A-5BD5-4D39-A1E3-5CCF5FD3BF4F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56DF-01C8-4945-AAEE-A8009AF7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02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3F8A-5BD5-4D39-A1E3-5CCF5FD3BF4F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56DF-01C8-4945-AAEE-A8009AF7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22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3F8A-5BD5-4D39-A1E3-5CCF5FD3BF4F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56DF-01C8-4945-AAEE-A8009AF7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30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3F8A-5BD5-4D39-A1E3-5CCF5FD3BF4F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56DF-01C8-4945-AAEE-A8009AF7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8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3F8A-5BD5-4D39-A1E3-5CCF5FD3BF4F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56DF-01C8-4945-AAEE-A8009AF7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16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F3F8A-5BD5-4D39-A1E3-5CCF5FD3BF4F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56DF-01C8-4945-AAEE-A8009AF7E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91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681846" y="5844301"/>
            <a:ext cx="1929469" cy="487952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lang="ru-RU" sz="1500" spc="15" dirty="0">
                <a:solidFill>
                  <a:schemeClr val="tx2"/>
                </a:solidFill>
                <a:latin typeface="Calibri Light"/>
                <a:cs typeface="Calibri Light"/>
              </a:rPr>
              <a:t>Челябинская </a:t>
            </a:r>
            <a:r>
              <a:rPr lang="ru-RU" sz="1500" spc="15" dirty="0" smtClean="0">
                <a:solidFill>
                  <a:schemeClr val="tx2"/>
                </a:solidFill>
                <a:latin typeface="Calibri Light"/>
                <a:cs typeface="Calibri Light"/>
              </a:rPr>
              <a:t>область</a:t>
            </a:r>
            <a:endParaRPr lang="ru-RU" sz="1500" spc="15" dirty="0">
              <a:solidFill>
                <a:schemeClr val="tx2"/>
              </a:solidFill>
              <a:latin typeface="Calibri Light"/>
              <a:cs typeface="Calibri Light"/>
            </a:endParaRPr>
          </a:p>
          <a:p>
            <a:pPr marL="12699">
              <a:spcBef>
                <a:spcPts val="105"/>
              </a:spcBef>
            </a:pPr>
            <a:r>
              <a:rPr sz="1500" spc="15" smtClean="0">
                <a:solidFill>
                  <a:schemeClr val="tx2"/>
                </a:solidFill>
                <a:latin typeface="Calibri Light"/>
                <a:cs typeface="Calibri Light"/>
              </a:rPr>
              <a:t>20</a:t>
            </a:r>
            <a:r>
              <a:rPr lang="ru-RU" sz="1500" spc="15" dirty="0" smtClean="0">
                <a:solidFill>
                  <a:schemeClr val="tx2"/>
                </a:solidFill>
                <a:latin typeface="Calibri Light"/>
                <a:cs typeface="Calibri Light"/>
              </a:rPr>
              <a:t>20</a:t>
            </a:r>
            <a:r>
              <a:rPr sz="1500" spc="-65" smtClean="0">
                <a:solidFill>
                  <a:schemeClr val="tx2"/>
                </a:solidFill>
                <a:latin typeface="Calibri Light"/>
                <a:cs typeface="Calibri Light"/>
              </a:rPr>
              <a:t> </a:t>
            </a:r>
            <a:endParaRPr sz="150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pic>
        <p:nvPicPr>
          <p:cNvPr id="11" name="Picture 3" descr="D:\2017\Разное\Бланки ОП\Лого ОП с длинной полосой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846" y="317530"/>
            <a:ext cx="11183326" cy="10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11382" y="3564981"/>
            <a:ext cx="9895426" cy="0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98205" y="3658728"/>
            <a:ext cx="6096000" cy="528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400"/>
              </a:lnSpc>
            </a:pPr>
            <a:r>
              <a:rPr lang="ru-RU" sz="2400" dirty="0" smtClean="0">
                <a:solidFill>
                  <a:schemeClr val="tx2"/>
                </a:solidFill>
                <a:latin typeface="+mj-lt"/>
                <a:sym typeface="Arial"/>
              </a:rPr>
              <a:t>ДЕЙНЕКО Николай Михайлович</a:t>
            </a:r>
            <a:endParaRPr lang="ru-RU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3144" y="2041452"/>
            <a:ext cx="9934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+mj-lt"/>
                <a:sym typeface="Arial"/>
              </a:rPr>
              <a:t>О работе Общественной палаты Челябинской области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sym typeface="Arial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+mj-lt"/>
                <a:sym typeface="Arial"/>
              </a:rPr>
            </a:br>
            <a:r>
              <a:rPr lang="ru-RU" sz="3200" b="1" dirty="0" smtClean="0">
                <a:solidFill>
                  <a:schemeClr val="tx2"/>
                </a:solidFill>
                <a:latin typeface="+mj-lt"/>
                <a:sym typeface="Arial"/>
              </a:rPr>
              <a:t>в 2020 году. Перспективные планы на 2021 год.</a:t>
            </a:r>
          </a:p>
        </p:txBody>
      </p:sp>
    </p:spTree>
    <p:extLst>
      <p:ext uri="{BB962C8B-B14F-4D97-AF65-F5344CB8AC3E}">
        <p14:creationId xmlns:p14="http://schemas.microsoft.com/office/powerpoint/2010/main" xmlns="" val="41414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52"/>
          <p:cNvSpPr txBox="1"/>
          <p:nvPr/>
        </p:nvSpPr>
        <p:spPr>
          <a:xfrm>
            <a:off x="11582401" y="6177912"/>
            <a:ext cx="44574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32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10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9497" y="265165"/>
            <a:ext cx="4547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КЛЮЧЕВЫЕ ТЕМЫ 2021 </a:t>
            </a:r>
            <a:r>
              <a:rPr lang="ru-RU" sz="2400" dirty="0" smtClean="0">
                <a:solidFill>
                  <a:schemeClr val="tx2"/>
                </a:solidFill>
              </a:rPr>
              <a:t>ГОДА</a:t>
            </a:r>
            <a:endParaRPr lang="ru-RU" sz="2400" dirty="0">
              <a:solidFill>
                <a:schemeClr val="tx2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37470" y="204419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15013" y="979081"/>
            <a:ext cx="7714587" cy="5400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1400" dirty="0" smtClean="0">
              <a:solidFill>
                <a:srgbClr val="002060"/>
              </a:solidFill>
            </a:endParaRPr>
          </a:p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 Выстраивание общественно-государственного диалога</a:t>
            </a:r>
          </a:p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Общественный контроль реализации национальных проектов с участием общественных советов при органах государственной власти</a:t>
            </a:r>
          </a:p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 Обеспечение участия общественных наблюдателей на избирательных участках Челябинской области</a:t>
            </a:r>
          </a:p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 Мониторинг общественно-политической и социально-экономической ситуации в муниципальных образованиях Челябинской области</a:t>
            </a:r>
          </a:p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/>
                </a:solidFill>
              </a:rPr>
              <a:t> Усиление обратной связи с населением Челябинской области</a:t>
            </a:r>
          </a:p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2" name="Рисунок 11" descr="20200325_105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655" y="1824696"/>
            <a:ext cx="3361720" cy="25187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0722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87080" y="830403"/>
            <a:ext cx="9048305" cy="1615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ru-RU" sz="1600" dirty="0" smtClean="0">
                <a:solidFill>
                  <a:schemeClr val="tx2"/>
                </a:solidFill>
                <a:ea typeface="+mn-ea"/>
                <a:cs typeface="+mn-cs"/>
                <a:sym typeface="Arial"/>
              </a:rPr>
              <a:t/>
            </a:r>
            <a:br>
              <a:rPr lang="ru-RU" sz="1600" dirty="0" smtClean="0">
                <a:solidFill>
                  <a:schemeClr val="tx2"/>
                </a:solidFill>
                <a:ea typeface="+mn-ea"/>
                <a:cs typeface="+mn-cs"/>
                <a:sym typeface="Arial"/>
              </a:rPr>
            </a:b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392" y="300450"/>
            <a:ext cx="1151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ОБЩЕСТВЕННАЯ ПАЛАТА ЧЕЛЯБИНСКОЙ ОБЛАСТИ В СВЕТЕ НОВЫХ РЕАЛИЙ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" name="object 52"/>
          <p:cNvSpPr txBox="1"/>
          <p:nvPr/>
        </p:nvSpPr>
        <p:spPr>
          <a:xfrm>
            <a:off x="11305954" y="5965260"/>
            <a:ext cx="44574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32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07861" y="236316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2190307"/>
            <a:ext cx="340242" cy="1786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2451470" y="814941"/>
            <a:ext cx="8683255" cy="3114786"/>
          </a:xfrm>
        </p:spPr>
        <p:txBody>
          <a:bodyPr/>
          <a:lstStyle/>
          <a:p>
            <a:pPr algn="just"/>
            <a:r>
              <a:rPr lang="ru-RU" sz="1800" b="1" dirty="0" smtClean="0">
                <a:solidFill>
                  <a:schemeClr val="tx2"/>
                </a:solidFill>
                <a:latin typeface="+mj-lt"/>
                <a:sym typeface="Arial"/>
              </a:rPr>
              <a:t>Мероприятия Года Памяти и Славы</a:t>
            </a:r>
          </a:p>
          <a:p>
            <a:pPr algn="just"/>
            <a:r>
              <a:rPr lang="ru-RU" sz="1800" b="1" dirty="0" smtClean="0">
                <a:solidFill>
                  <a:schemeClr val="tx2"/>
                </a:solidFill>
                <a:latin typeface="+mj-lt"/>
                <a:sym typeface="Arial"/>
              </a:rPr>
              <a:t>Мониторинг реализации национальных проектов и поручений Президента Российской Федерации</a:t>
            </a:r>
          </a:p>
          <a:p>
            <a:pPr algn="just"/>
            <a:r>
              <a:rPr lang="ru-RU" sz="1800" b="1" dirty="0" smtClean="0">
                <a:solidFill>
                  <a:schemeClr val="tx2"/>
                </a:solidFill>
                <a:latin typeface="+mj-lt"/>
                <a:sym typeface="Arial"/>
              </a:rPr>
              <a:t>Независимое общественное наблюдение за общероссийским голосованием по вопросу одобрения поправок в Конституцию Российской Федерации и выборами в единый день голосования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841377"/>
            <a:ext cx="36295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ru-RU" sz="9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Рисунок 23" descr="DSCF6642_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62" y="2752350"/>
            <a:ext cx="3310271" cy="2288966"/>
          </a:xfrm>
          <a:prstGeom prst="rect">
            <a:avLst/>
          </a:prstGeom>
        </p:spPr>
      </p:pic>
      <p:pic>
        <p:nvPicPr>
          <p:cNvPr id="25" name="Рисунок 24" descr="__2M1BFrZJg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577" y="2764465"/>
            <a:ext cx="3356147" cy="2286000"/>
          </a:xfrm>
          <a:prstGeom prst="rect">
            <a:avLst/>
          </a:prstGeom>
        </p:spPr>
      </p:pic>
      <p:pic>
        <p:nvPicPr>
          <p:cNvPr id="26" name="Рисунок 25" descr="4_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280" y="2743200"/>
            <a:ext cx="3545000" cy="229415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15433" y="5318525"/>
            <a:ext cx="10838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sym typeface="Arial"/>
              </a:rPr>
              <a:t>Представители палаты отрабатывали вопросы федеральной повестки, обсуждали важные вопросы регионального значения, проводили круглые столы, участвовали в патриотическом воспитании и оказании помощи населению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87080" y="830403"/>
            <a:ext cx="9048305" cy="1615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ru-RU" sz="1600" dirty="0" smtClean="0">
                <a:solidFill>
                  <a:schemeClr val="tx2"/>
                </a:solidFill>
                <a:ea typeface="+mn-ea"/>
                <a:cs typeface="+mn-cs"/>
                <a:sym typeface="Arial"/>
              </a:rPr>
              <a:t/>
            </a:r>
            <a:br>
              <a:rPr lang="ru-RU" sz="1600" dirty="0" smtClean="0">
                <a:solidFill>
                  <a:schemeClr val="tx2"/>
                </a:solidFill>
                <a:ea typeface="+mn-ea"/>
                <a:cs typeface="+mn-cs"/>
                <a:sym typeface="Arial"/>
              </a:rPr>
            </a:b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object 52"/>
          <p:cNvSpPr txBox="1"/>
          <p:nvPr/>
        </p:nvSpPr>
        <p:spPr>
          <a:xfrm>
            <a:off x="11305954" y="5965260"/>
            <a:ext cx="44574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32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3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07861" y="236316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2190307"/>
            <a:ext cx="340242" cy="1786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151" y="352278"/>
            <a:ext cx="1090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НЕЗАВИСИМОЕ ОБЩЕСТВЕННОЕ НАБЛЮДЕНИЕ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73321" y="1166232"/>
          <a:ext cx="812799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879"/>
                <a:gridCol w="3048787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Количество наблюдателей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8705 человек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4000 человек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Количество звонков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на «горячую линию»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72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Количество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выездных проверок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588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181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Общее количество  отработанных сигналов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  <a:sym typeface="Arial"/>
                        </a:rPr>
                        <a:t>363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8" name="AutoShape 2" descr="Единый день голосования 13 сентября 2020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Единый день голосования 13 сентября 2020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Рисунок 31" descr="images.jpg"/>
          <p:cNvPicPr>
            <a:picLocks noChangeAspect="1"/>
          </p:cNvPicPr>
          <p:nvPr/>
        </p:nvPicPr>
        <p:blipFill>
          <a:blip r:embed="rId3"/>
          <a:srcRect l="3859" r="2915" b="3547"/>
          <a:stretch>
            <a:fillRect/>
          </a:stretch>
        </p:blipFill>
        <p:spPr>
          <a:xfrm>
            <a:off x="5932967" y="1254643"/>
            <a:ext cx="2402959" cy="1446027"/>
          </a:xfrm>
          <a:prstGeom prst="rect">
            <a:avLst/>
          </a:prstGeom>
        </p:spPr>
      </p:pic>
      <p:pic>
        <p:nvPicPr>
          <p:cNvPr id="19" name="Рисунок 18" descr="заставка.jpg"/>
          <p:cNvPicPr>
            <a:picLocks noChangeAspect="1"/>
          </p:cNvPicPr>
          <p:nvPr/>
        </p:nvPicPr>
        <p:blipFill>
          <a:blip r:embed="rId4" cstate="print"/>
          <a:srcRect t="8830"/>
          <a:stretch>
            <a:fillRect/>
          </a:stretch>
        </p:blipFill>
        <p:spPr>
          <a:xfrm>
            <a:off x="3303805" y="1265275"/>
            <a:ext cx="2246391" cy="1456660"/>
          </a:xfrm>
          <a:prstGeom prst="rect">
            <a:avLst/>
          </a:prstGeom>
        </p:spPr>
      </p:pic>
      <p:graphicFrame>
        <p:nvGraphicFramePr>
          <p:cNvPr id="35" name="Диаграмма 34"/>
          <p:cNvGraphicFramePr/>
          <p:nvPr/>
        </p:nvGraphicFramePr>
        <p:xfrm>
          <a:off x="8537945" y="145508"/>
          <a:ext cx="3285461" cy="645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6677247" y="712381"/>
            <a:ext cx="4774018" cy="10633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87080" y="830403"/>
            <a:ext cx="9048305" cy="1615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ru-RU" sz="1600" dirty="0" smtClean="0">
                <a:solidFill>
                  <a:schemeClr val="tx2"/>
                </a:solidFill>
                <a:ea typeface="+mn-ea"/>
                <a:cs typeface="+mn-cs"/>
                <a:sym typeface="Arial"/>
              </a:rPr>
              <a:t/>
            </a:r>
            <a:br>
              <a:rPr lang="ru-RU" sz="1600" dirty="0" smtClean="0">
                <a:solidFill>
                  <a:schemeClr val="tx2"/>
                </a:solidFill>
                <a:ea typeface="+mn-ea"/>
                <a:cs typeface="+mn-cs"/>
                <a:sym typeface="Arial"/>
              </a:rPr>
            </a:b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object 52"/>
          <p:cNvSpPr txBox="1"/>
          <p:nvPr/>
        </p:nvSpPr>
        <p:spPr>
          <a:xfrm>
            <a:off x="11305954" y="5965260"/>
            <a:ext cx="44574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32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07861" y="236316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2190307"/>
            <a:ext cx="340242" cy="1786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151" y="352278"/>
            <a:ext cx="1090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НОВЫЕ ПРОЕКТЫ ОБЩЕСТВЕННОЙ ПАЛАТЫ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681" y="824460"/>
            <a:ext cx="6096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sym typeface="Arial"/>
              </a:rPr>
              <a:t>«Регион милосердия</a:t>
            </a:r>
            <a:r>
              <a:rPr lang="ru-RU" sz="2800" b="1" dirty="0" smtClean="0">
                <a:solidFill>
                  <a:srgbClr val="C00000"/>
                </a:solidFill>
                <a:sym typeface="Arial"/>
              </a:rPr>
              <a:t>»</a:t>
            </a:r>
          </a:p>
        </p:txBody>
      </p:sp>
      <p:pic>
        <p:nvPicPr>
          <p:cNvPr id="12" name="Рисунок 11" descr="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325" y="1360970"/>
            <a:ext cx="2163061" cy="1363180"/>
          </a:xfrm>
          <a:prstGeom prst="rect">
            <a:avLst/>
          </a:prstGeom>
        </p:spPr>
      </p:pic>
      <p:pic>
        <p:nvPicPr>
          <p:cNvPr id="13" name="Рисунок 12" descr="Shkola_zdorov_ya.jpg"/>
          <p:cNvPicPr/>
          <p:nvPr/>
        </p:nvPicPr>
        <p:blipFill>
          <a:blip r:embed="rId4"/>
          <a:srcRect r="7157" b="16227"/>
          <a:stretch>
            <a:fillRect/>
          </a:stretch>
        </p:blipFill>
        <p:spPr>
          <a:xfrm>
            <a:off x="324189" y="3167895"/>
            <a:ext cx="2344583" cy="13722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07757" y="1371898"/>
            <a:ext cx="85840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+mj-lt"/>
                <a:sym typeface="Arial"/>
              </a:rPr>
              <a:t>новая рубрика, где публикуется информация о реализуемых в Челябинской области проектах, цель которых - оказание помощи гражданам во время пандемии. #</a:t>
            </a:r>
            <a:r>
              <a:rPr lang="ru-RU" sz="2000" b="1" dirty="0" err="1" smtClean="0">
                <a:solidFill>
                  <a:srgbClr val="C00000"/>
                </a:solidFill>
                <a:latin typeface="+mj-lt"/>
                <a:sym typeface="Arial"/>
              </a:rPr>
              <a:t>РегионМилосердия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sym typeface="Arial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8128" y="2656665"/>
            <a:ext cx="2975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j-lt"/>
                <a:sym typeface="Arial"/>
              </a:rPr>
              <a:t>«Школа здоровья»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24716" y="3329119"/>
            <a:ext cx="8395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+mj-lt"/>
                <a:sym typeface="Arial"/>
              </a:rPr>
              <a:t>проект запущен совместно с Челябинским областным центром медицинской профилактики.  Цель </a:t>
            </a:r>
            <a:r>
              <a:rPr lang="ru-RU" sz="2000" b="1" dirty="0" err="1" smtClean="0">
                <a:solidFill>
                  <a:schemeClr val="tx2"/>
                </a:solidFill>
                <a:latin typeface="+mj-lt"/>
                <a:sym typeface="Arial"/>
              </a:rPr>
              <a:t>вебинаров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sym typeface="Arial"/>
              </a:rPr>
              <a:t> - просвещение граждан в вопросах  сохранения здоровья и профилактики заболеваний 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6444" y="4648939"/>
            <a:ext cx="4708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j-lt"/>
                <a:sym typeface="Arial"/>
              </a:rPr>
              <a:t>«Юридические консультации»</a:t>
            </a:r>
          </a:p>
        </p:txBody>
      </p:sp>
      <p:pic>
        <p:nvPicPr>
          <p:cNvPr id="24" name="Рисунок 23" descr="11_14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23850" y="5206320"/>
            <a:ext cx="2346798" cy="128972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952307" y="5221714"/>
            <a:ext cx="8275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+mj-lt"/>
                <a:sym typeface="Arial"/>
              </a:rPr>
              <a:t>члены и эксперты Общественной палаты Челябинской области проводили консультации граждан по правовым вопросам.</a:t>
            </a:r>
            <a:r>
              <a:rPr lang="ru-RU" sz="2000" dirty="0" smtClean="0"/>
              <a:t> </a:t>
            </a:r>
            <a:endParaRPr lang="ru-RU" sz="2000" b="1" dirty="0" smtClean="0">
              <a:solidFill>
                <a:schemeClr val="tx2"/>
              </a:solidFill>
              <a:latin typeface="+mj-lt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87080" y="830403"/>
            <a:ext cx="9048305" cy="1615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ru-RU" sz="1600" dirty="0" smtClean="0">
                <a:solidFill>
                  <a:schemeClr val="tx2"/>
                </a:solidFill>
                <a:ea typeface="+mn-ea"/>
                <a:cs typeface="+mn-cs"/>
                <a:sym typeface="Arial"/>
              </a:rPr>
              <a:t/>
            </a:r>
            <a:br>
              <a:rPr lang="ru-RU" sz="1600" dirty="0" smtClean="0">
                <a:solidFill>
                  <a:schemeClr val="tx2"/>
                </a:solidFill>
                <a:ea typeface="+mn-ea"/>
                <a:cs typeface="+mn-cs"/>
                <a:sym typeface="Arial"/>
              </a:rPr>
            </a:b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object 52"/>
          <p:cNvSpPr txBox="1"/>
          <p:nvPr/>
        </p:nvSpPr>
        <p:spPr>
          <a:xfrm>
            <a:off x="11746260" y="5974785"/>
            <a:ext cx="44574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32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5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07861" y="236316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2190307"/>
            <a:ext cx="340242" cy="1786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151" y="352278"/>
            <a:ext cx="1090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НАПРАВЛЕНИЯ РАБОТЫ ОБЩЕСТВЕННОЙ ПАЛАТЫ</a:t>
            </a: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7124700" y="457201"/>
          <a:ext cx="4895850" cy="3562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20596" y="824984"/>
            <a:ext cx="67660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Обсуждение актуальных вопросов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Организация обратной связи с населением</a:t>
            </a: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3. </a:t>
            </a:r>
            <a:r>
              <a:rPr lang="ru-RU" b="1" dirty="0" smtClean="0">
                <a:solidFill>
                  <a:schemeClr val="tx2"/>
                </a:solidFill>
              </a:rPr>
              <a:t>   Экспертиза </a:t>
            </a:r>
            <a:r>
              <a:rPr lang="ru-RU" b="1" dirty="0" smtClean="0">
                <a:solidFill>
                  <a:schemeClr val="tx2"/>
                </a:solidFill>
              </a:rPr>
              <a:t>законопроектов и нормативных актов</a:t>
            </a:r>
          </a:p>
          <a:p>
            <a:pPr marL="342900" indent="-342900"/>
            <a:endParaRPr lang="ru-RU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16 проектов федеральных и региональных законов </a:t>
            </a:r>
            <a:r>
              <a:rPr lang="ru-RU" b="1" dirty="0" smtClean="0">
                <a:solidFill>
                  <a:schemeClr val="tx2"/>
                </a:solidFill>
              </a:rPr>
              <a:t>с внесением предложений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Оценка регулирующего воздействия </a:t>
            </a:r>
            <a:r>
              <a:rPr lang="ru-RU" b="1" dirty="0" smtClean="0">
                <a:solidFill>
                  <a:srgbClr val="C00000"/>
                </a:solidFill>
              </a:rPr>
              <a:t>8 нормативных актов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chemeClr val="tx2"/>
                </a:solidFill>
              </a:rPr>
              <a:t>4. </a:t>
            </a:r>
            <a:r>
              <a:rPr lang="ru-RU" b="1" dirty="0" smtClean="0">
                <a:solidFill>
                  <a:schemeClr val="tx2"/>
                </a:solidFill>
              </a:rPr>
              <a:t>  Реализация </a:t>
            </a:r>
            <a:r>
              <a:rPr lang="ru-RU" b="1" dirty="0" smtClean="0">
                <a:solidFill>
                  <a:schemeClr val="tx2"/>
                </a:solidFill>
              </a:rPr>
              <a:t>социально значимых проектов:</a:t>
            </a:r>
          </a:p>
          <a:p>
            <a:pPr marL="342900" indent="-342900"/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67225" y="3663434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«Час с Министром»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4" name="Диаграмма 33"/>
          <p:cNvGraphicFramePr/>
          <p:nvPr/>
        </p:nvGraphicFramePr>
        <p:xfrm>
          <a:off x="314326" y="3843868"/>
          <a:ext cx="3905250" cy="284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4464174" y="3987284"/>
            <a:ext cx="1802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  «Дни семьи»</a:t>
            </a:r>
            <a:endParaRPr lang="ru-RU" dirty="0"/>
          </a:p>
        </p:txBody>
      </p:sp>
      <p:pic>
        <p:nvPicPr>
          <p:cNvPr id="36" name="Рисунок 35" descr="IMG_44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075" y="4327525"/>
            <a:ext cx="3267075" cy="2178050"/>
          </a:xfrm>
          <a:prstGeom prst="rect">
            <a:avLst/>
          </a:prstGeom>
        </p:spPr>
      </p:pic>
      <p:pic>
        <p:nvPicPr>
          <p:cNvPr id="37" name="Рисунок 36" descr="Snimok_ekrana_ot_2020_04_10_13_01_23.png"/>
          <p:cNvPicPr>
            <a:picLocks noChangeAspect="1"/>
          </p:cNvPicPr>
          <p:nvPr/>
        </p:nvPicPr>
        <p:blipFill>
          <a:blip r:embed="rId6"/>
          <a:srcRect r="4644"/>
          <a:stretch>
            <a:fillRect/>
          </a:stretch>
        </p:blipFill>
        <p:spPr>
          <a:xfrm>
            <a:off x="7791836" y="4315411"/>
            <a:ext cx="3666739" cy="2171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>
            <a:off x="537470" y="186835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bject 52"/>
          <p:cNvSpPr txBox="1"/>
          <p:nvPr/>
        </p:nvSpPr>
        <p:spPr>
          <a:xfrm>
            <a:off x="11582401" y="6177912"/>
            <a:ext cx="44574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32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6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7531" y="257376"/>
            <a:ext cx="112691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tx2"/>
                </a:solidFill>
              </a:rPr>
              <a:t>В </a:t>
            </a:r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ru-RU" sz="2400" dirty="0" smtClean="0">
                <a:solidFill>
                  <a:schemeClr val="tx2"/>
                </a:solidFill>
              </a:rPr>
              <a:t> ГОДУ ПРОВЕДЕНО </a:t>
            </a:r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ОБЩЕСТВЕННО-ЗНАЧИМЫХ МЕРОПРИЯТИЙ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248775" y="1257301"/>
            <a:ext cx="23145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C00000"/>
                </a:solidFill>
              </a:rPr>
              <a:t>47 спортивных мероприятий </a:t>
            </a:r>
            <a:r>
              <a:rPr lang="ru-RU" sz="1600" dirty="0" smtClean="0">
                <a:solidFill>
                  <a:schemeClr val="tx2"/>
                </a:solidFill>
              </a:rPr>
              <a:t>прошло при </a:t>
            </a:r>
            <a:r>
              <a:rPr lang="ru-RU" sz="1600" dirty="0" smtClean="0">
                <a:solidFill>
                  <a:schemeClr val="tx2"/>
                </a:solidFill>
              </a:rPr>
              <a:t>участии Комиссии </a:t>
            </a:r>
            <a:r>
              <a:rPr lang="ru-RU" sz="1600" dirty="0" smtClean="0">
                <a:solidFill>
                  <a:schemeClr val="tx2"/>
                </a:solidFill>
              </a:rPr>
              <a:t>по молодежной политике, массовой физической культуре и спорту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2"/>
                </a:solidFill>
              </a:rPr>
              <a:t>С участием Комиссии по информационной и культурной политике, межнациональным отношениям прошло </a:t>
            </a:r>
            <a:r>
              <a:rPr lang="ru-RU" sz="1600" dirty="0" smtClean="0">
                <a:solidFill>
                  <a:srgbClr val="C00000"/>
                </a:solidFill>
              </a:rPr>
              <a:t>более 20 масштабных мероприятий, </a:t>
            </a:r>
            <a:r>
              <a:rPr lang="ru-RU" sz="1600" dirty="0" smtClean="0">
                <a:solidFill>
                  <a:schemeClr val="tx2"/>
                </a:solidFill>
              </a:rPr>
              <a:t>направленных на сохранение традиций культурного и межнационального наследия региона.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669925" y="10530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1308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62"/>
          <p:cNvSpPr txBox="1"/>
          <p:nvPr/>
        </p:nvSpPr>
        <p:spPr>
          <a:xfrm>
            <a:off x="617011" y="265166"/>
            <a:ext cx="1010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КЛЮЧЕВЫЕ ПОКАЗАТЕЛИ ЭФФЕКТИВНОСТИ ОБЩЕСТВЕННОЙ ПАЛАТЫ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45" name="object 52"/>
          <p:cNvSpPr txBox="1"/>
          <p:nvPr/>
        </p:nvSpPr>
        <p:spPr>
          <a:xfrm>
            <a:off x="11593033" y="6177912"/>
            <a:ext cx="44574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32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7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2" name="Shape 116"/>
          <p:cNvGraphicFramePr/>
          <p:nvPr>
            <p:extLst>
              <p:ext uri="{D42A27DB-BD31-4B8C-83A1-F6EECF244321}">
                <p14:modId xmlns:p14="http://schemas.microsoft.com/office/powerpoint/2010/main" xmlns="" val="2798040765"/>
              </p:ext>
            </p:extLst>
          </p:nvPr>
        </p:nvGraphicFramePr>
        <p:xfrm>
          <a:off x="414670" y="829339"/>
          <a:ext cx="10815306" cy="55137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82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5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14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78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541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54158"/>
              </a:tblGrid>
              <a:tr h="656643">
                <a:tc rowSpan="2"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1" kern="400" spc="-30" baseline="0" dirty="0">
                          <a:solidFill>
                            <a:srgbClr val="002060"/>
                          </a:solidFill>
                          <a:latin typeface="+mn-lt"/>
                        </a:rPr>
                        <a:t>Показатель</a:t>
                      </a: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vl="0" indent="0" algn="ctr" rtl="0">
                        <a:lnSpc>
                          <a:spcPts val="14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600" b="1" kern="400" spc="-3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Еденица</a:t>
                      </a:r>
                      <a:r>
                        <a:rPr lang="ru-RU" sz="1600" b="1" kern="400" spc="-3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измерения</a:t>
                      </a:r>
                      <a:endParaRPr lang="ru-RU" sz="1600" b="1" kern="400" spc="-3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7459" marR="87459" marT="87459" marB="87459" vert="vert27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68750"/>
                        <a:buFont typeface="Arial"/>
                        <a:buNone/>
                      </a:pPr>
                      <a:r>
                        <a:rPr lang="ru-RU" sz="1600" b="1" kern="400" spc="-3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201</a:t>
                      </a:r>
                      <a:r>
                        <a:rPr lang="en-US" sz="1600" b="1" kern="400" spc="-3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7</a:t>
                      </a:r>
                      <a:endParaRPr lang="ru-RU" sz="1600" b="1" kern="400" spc="-3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68750"/>
                        <a:buFont typeface="Arial"/>
                        <a:buNone/>
                      </a:pPr>
                      <a:r>
                        <a:rPr lang="ru-RU" sz="1600" b="1" kern="400" spc="-3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201</a:t>
                      </a:r>
                      <a:r>
                        <a:rPr lang="en-US" sz="1600" b="1" kern="400" spc="-3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  <a:endParaRPr lang="ru-RU" sz="1600" b="1" kern="400" spc="-3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68750"/>
                        <a:buFont typeface="Arial"/>
                        <a:buNone/>
                      </a:pPr>
                      <a:r>
                        <a:rPr lang="ru-RU" sz="1600" b="1" kern="400" spc="-3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201</a:t>
                      </a:r>
                      <a:r>
                        <a:rPr lang="en-US" sz="1600" b="1" kern="400" spc="-3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9</a:t>
                      </a:r>
                      <a:endParaRPr lang="ru-RU" sz="1600" b="1" kern="400" spc="-3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68750"/>
                        <a:buFont typeface="Arial"/>
                        <a:buNone/>
                      </a:pPr>
                      <a:r>
                        <a:rPr lang="ru-RU" sz="1600" b="1" kern="400" spc="-3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2020</a:t>
                      </a:r>
                      <a:endParaRPr lang="ru-RU" sz="1600" b="1" kern="400" spc="-3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600" b="1" kern="400" spc="-9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Знач.</a:t>
                      </a:r>
                      <a:endParaRPr lang="ru-RU" sz="1600" b="1" kern="400" spc="-9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1" kern="400" spc="-9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Знач.</a:t>
                      </a:r>
                      <a:endParaRPr lang="ru-RU" sz="1600" b="1" kern="400" spc="-9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1" kern="400" spc="-7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Знач.</a:t>
                      </a:r>
                      <a:endParaRPr lang="ru-RU" sz="1600" b="1" kern="400" spc="-7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1" kern="400" spc="-7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Знач.</a:t>
                      </a:r>
                      <a:endParaRPr lang="ru-RU" sz="1600" b="1" kern="400" spc="-7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86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lnSpc>
                          <a:spcPts val="1400"/>
                        </a:lnSpc>
                        <a:spcBef>
                          <a:spcPts val="0"/>
                        </a:spcBef>
                        <a:buNone/>
                      </a:pPr>
                      <a:endParaRPr lang="ru-RU" sz="1600" b="1" kern="400" spc="-3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7459" marR="87459" marT="87459" marB="87459" vert="vert270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400" spc="-9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endParaRPr lang="ru-RU" sz="1600" b="0" kern="400" spc="-3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1" kern="400" spc="-9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ru-RU" sz="1600" b="1" kern="400" spc="-9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1" kern="400" spc="-7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224</a:t>
                      </a:r>
                      <a:endParaRPr lang="ru-RU" sz="1600" b="1" kern="400" spc="-7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1" kern="400" spc="-7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198</a:t>
                      </a:r>
                      <a:endParaRPr lang="ru-RU" sz="1600" b="1" kern="400" spc="-7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8838">
                <a:tc>
                  <a:txBody>
                    <a:bodyPr/>
                    <a:lstStyle/>
                    <a:p>
                      <a:pPr lvl="0" indent="0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Количество </a:t>
                      </a:r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уникальных </a:t>
                      </a: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пресс-релизов</a:t>
                      </a: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ш</a:t>
                      </a:r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0" kern="400" spc="-30" baseline="0" dirty="0" smtClean="0">
                          <a:solidFill>
                            <a:srgbClr val="002060"/>
                          </a:solidFill>
                        </a:rPr>
                        <a:t>156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600" b="0" kern="400" spc="-30" baseline="0" dirty="0" smtClean="0">
                          <a:solidFill>
                            <a:srgbClr val="002060"/>
                          </a:solidFill>
                        </a:rPr>
                        <a:t>169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199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b="1" kern="400" spc="-30" baseline="0" dirty="0" smtClean="0">
                          <a:solidFill>
                            <a:srgbClr val="002060"/>
                          </a:solidFill>
                        </a:rPr>
                        <a:t>278</a:t>
                      </a:r>
                      <a:endParaRPr lang="ru-RU" sz="1600" b="1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8838">
                <a:tc>
                  <a:txBody>
                    <a:bodyPr/>
                    <a:lstStyle/>
                    <a:p>
                      <a:pPr lvl="0" indent="0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Количество подписчиков </a:t>
                      </a:r>
                      <a:endParaRPr lang="ru-RU" sz="1600" b="0" kern="400" spc="-3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lvl="0" indent="0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в </a:t>
                      </a: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социальных </a:t>
                      </a:r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сетях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ч</a:t>
                      </a:r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ел</a:t>
                      </a: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0" kern="400" spc="-30" baseline="0" dirty="0" smtClean="0">
                          <a:solidFill>
                            <a:srgbClr val="002060"/>
                          </a:solidFill>
                        </a:rPr>
                        <a:t>2902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600" b="0" kern="400" spc="-30" baseline="0" dirty="0" smtClean="0">
                          <a:solidFill>
                            <a:srgbClr val="002060"/>
                          </a:solidFill>
                        </a:rPr>
                        <a:t>3222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3441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b="1" kern="400" spc="-30" baseline="0" dirty="0" smtClean="0">
                          <a:solidFill>
                            <a:srgbClr val="002060"/>
                          </a:solidFill>
                        </a:rPr>
                        <a:t>3285</a:t>
                      </a:r>
                      <a:endParaRPr lang="ru-RU" sz="1600" b="1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8838">
                <a:tc>
                  <a:txBody>
                    <a:bodyPr/>
                    <a:lstStyle/>
                    <a:p>
                      <a:pPr lvl="0" indent="0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Количество публикаций </a:t>
                      </a:r>
                      <a:endParaRPr lang="ru-RU" sz="1600" b="0" kern="400" spc="-3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lvl="0" indent="0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в СМИ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ш</a:t>
                      </a:r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0" kern="400" spc="-30" baseline="0" dirty="0" smtClean="0">
                          <a:solidFill>
                            <a:srgbClr val="002060"/>
                          </a:solidFill>
                        </a:rPr>
                        <a:t>1101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600" b="0" kern="400" spc="-30" baseline="0" dirty="0" smtClean="0">
                          <a:solidFill>
                            <a:srgbClr val="002060"/>
                          </a:solidFill>
                        </a:rPr>
                        <a:t>1203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898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b="1" kern="400" spc="-30" baseline="0" dirty="0" smtClean="0">
                          <a:solidFill>
                            <a:srgbClr val="002060"/>
                          </a:solidFill>
                        </a:rPr>
                        <a:t>956</a:t>
                      </a:r>
                      <a:endParaRPr lang="ru-RU" sz="1600" b="1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6542">
                <a:tc>
                  <a:txBody>
                    <a:bodyPr/>
                    <a:lstStyle/>
                    <a:p>
                      <a:pPr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ru-RU" sz="1600" b="0" kern="400" spc="-40" baseline="0" dirty="0">
                          <a:solidFill>
                            <a:srgbClr val="002060"/>
                          </a:solidFill>
                        </a:rPr>
                        <a:t>Количество публикаций на сайте Общественный </a:t>
                      </a:r>
                      <a:r>
                        <a:rPr lang="ru-RU" sz="1600" b="0" kern="400" spc="-40" baseline="0" dirty="0" smtClean="0">
                          <a:solidFill>
                            <a:srgbClr val="002060"/>
                          </a:solidFill>
                        </a:rPr>
                        <a:t>палаты </a:t>
                      </a:r>
                      <a:r>
                        <a:rPr lang="ru-RU" sz="1600" b="0" kern="400" spc="-40" baseline="0" dirty="0">
                          <a:solidFill>
                            <a:srgbClr val="002060"/>
                          </a:solidFill>
                        </a:rPr>
                        <a:t>РФ </a:t>
                      </a:r>
                      <a:r>
                        <a:rPr lang="ru-RU" sz="1600" b="0" u="sng" kern="400" spc="-40" baseline="0" dirty="0">
                          <a:solidFill>
                            <a:srgbClr val="002060"/>
                          </a:solidFill>
                        </a:rPr>
                        <a:t>www.oprf.ru</a:t>
                      </a:r>
                      <a:r>
                        <a:rPr lang="ru-RU" sz="1600" b="0" kern="400" spc="-4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ш</a:t>
                      </a:r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0" kern="400" spc="-30" baseline="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71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76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400" spc="-30" baseline="0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16542">
                <a:tc>
                  <a:txBody>
                    <a:bodyPr/>
                    <a:lstStyle/>
                    <a:p>
                      <a:pPr lvl="0" indent="0" rtl="0">
                        <a:spcBef>
                          <a:spcPts val="0"/>
                        </a:spcBef>
                        <a:buNone/>
                      </a:pPr>
                      <a:r>
                        <a:rPr lang="ru-RU" sz="1600" b="0" kern="400" spc="-40" baseline="0" dirty="0">
                          <a:solidFill>
                            <a:srgbClr val="002060"/>
                          </a:solidFill>
                        </a:rPr>
                        <a:t>Посещаемость сайта Общественной </a:t>
                      </a:r>
                      <a:r>
                        <a:rPr lang="ru-RU" sz="1600" b="0" kern="400" spc="-40" baseline="0" dirty="0" smtClean="0">
                          <a:solidFill>
                            <a:srgbClr val="002060"/>
                          </a:solidFill>
                        </a:rPr>
                        <a:t>палаты </a:t>
                      </a:r>
                      <a:r>
                        <a:rPr lang="ru-RU" sz="1600" b="0" kern="400" spc="-40" baseline="0" dirty="0">
                          <a:solidFill>
                            <a:srgbClr val="002060"/>
                          </a:solidFill>
                        </a:rPr>
                        <a:t>ЧО </a:t>
                      </a:r>
                      <a:r>
                        <a:rPr lang="ru-RU" sz="1600" b="0" u="sng" kern="400" spc="-40" baseline="0" dirty="0">
                          <a:solidFill>
                            <a:srgbClr val="002060"/>
                          </a:solidFill>
                        </a:rPr>
                        <a:t>www.op74.ru</a:t>
                      </a:r>
                      <a:r>
                        <a:rPr lang="ru-RU" sz="1600" b="0" kern="400" spc="-4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п</a:t>
                      </a:r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осещения</a:t>
                      </a:r>
                      <a:r>
                        <a:rPr lang="ru-RU" sz="1600" b="0" kern="400" spc="-30" baseline="0" dirty="0">
                          <a:solidFill>
                            <a:srgbClr val="002060"/>
                          </a:solidFill>
                        </a:rPr>
                        <a:t>/ мес.</a:t>
                      </a: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0" kern="400" spc="-30" baseline="0" dirty="0" smtClean="0">
                          <a:solidFill>
                            <a:srgbClr val="002060"/>
                          </a:solidFill>
                        </a:rPr>
                        <a:t>3200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600" b="0" kern="400" spc="-30" baseline="0" dirty="0" smtClean="0">
                          <a:solidFill>
                            <a:srgbClr val="002060"/>
                          </a:solidFill>
                        </a:rPr>
                        <a:t>3550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b="0" kern="400" spc="-30" baseline="0" dirty="0" smtClean="0">
                          <a:solidFill>
                            <a:srgbClr val="002060"/>
                          </a:solidFill>
                        </a:rPr>
                        <a:t>4220</a:t>
                      </a:r>
                      <a:endParaRPr lang="ru-RU" sz="1600" b="0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600" b="1" kern="400" spc="-30" baseline="0" dirty="0" smtClean="0">
                          <a:solidFill>
                            <a:srgbClr val="002060"/>
                          </a:solidFill>
                        </a:rPr>
                        <a:t>5095</a:t>
                      </a:r>
                      <a:endParaRPr lang="ru-RU" sz="1600" b="1" kern="400" spc="-3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7459" marR="87459" marT="87459" marB="87459" anchor="ctr">
                    <a:lnL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537470" y="186835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816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>
            <a:off x="537470" y="134083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bject 52"/>
          <p:cNvSpPr txBox="1"/>
          <p:nvPr/>
        </p:nvSpPr>
        <p:spPr>
          <a:xfrm>
            <a:off x="11582401" y="6177912"/>
            <a:ext cx="44574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32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8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5673" y="203147"/>
            <a:ext cx="11050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Поддержка некоммерческих организаций в Челябинской области</a:t>
            </a:r>
          </a:p>
        </p:txBody>
      </p:sp>
      <p:pic>
        <p:nvPicPr>
          <p:cNvPr id="21" name="Рисунок 20" descr="soobshhestvo-1024x768.jpg"/>
          <p:cNvPicPr>
            <a:picLocks noChangeAspect="1"/>
          </p:cNvPicPr>
          <p:nvPr/>
        </p:nvPicPr>
        <p:blipFill>
          <a:blip r:embed="rId3"/>
          <a:srcRect l="20304" t="19051" r="23137" b="1582"/>
          <a:stretch>
            <a:fillRect/>
          </a:stretch>
        </p:blipFill>
        <p:spPr>
          <a:xfrm>
            <a:off x="9101469" y="4417379"/>
            <a:ext cx="2137145" cy="2249233"/>
          </a:xfrm>
          <a:prstGeom prst="rect">
            <a:avLst/>
          </a:prstGeom>
        </p:spPr>
      </p:pic>
      <p:pic>
        <p:nvPicPr>
          <p:cNvPr id="22" name="Рисунок 21" descr="Гехт.jpg"/>
          <p:cNvPicPr>
            <a:picLocks noChangeAspect="1"/>
          </p:cNvPicPr>
          <p:nvPr/>
        </p:nvPicPr>
        <p:blipFill>
          <a:blip r:embed="rId4"/>
          <a:srcRect l="17054" t="21112" r="10853" b="6940"/>
          <a:stretch>
            <a:fillRect/>
          </a:stretch>
        </p:blipFill>
        <p:spPr>
          <a:xfrm>
            <a:off x="8825023" y="754913"/>
            <a:ext cx="2636874" cy="3508744"/>
          </a:xfrm>
          <a:prstGeom prst="rect">
            <a:avLst/>
          </a:prstGeom>
        </p:spPr>
      </p:pic>
      <p:graphicFrame>
        <p:nvGraphicFramePr>
          <p:cNvPr id="23" name="Схема 22"/>
          <p:cNvGraphicFramePr/>
          <p:nvPr/>
        </p:nvGraphicFramePr>
        <p:xfrm>
          <a:off x="266995" y="244548"/>
          <a:ext cx="8128000" cy="360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9"/>
          <a:srcRect l="20329" t="26496" r="22056" b="26302"/>
          <a:stretch>
            <a:fillRect/>
          </a:stretch>
        </p:blipFill>
        <p:spPr bwMode="auto">
          <a:xfrm>
            <a:off x="861849" y="3096420"/>
            <a:ext cx="7478110" cy="34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Без названия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2805113"/>
            <a:ext cx="2209800" cy="1161928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149897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617011" y="262615"/>
            <a:ext cx="1125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КОНКУРС ГРАНТОВ ПРЕЗИДЕНТА РОССИЙСКОЙ ФЕДЕРАЦИИ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45" name="object 52"/>
          <p:cNvSpPr txBox="1"/>
          <p:nvPr/>
        </p:nvSpPr>
        <p:spPr>
          <a:xfrm>
            <a:off x="11582401" y="6177912"/>
            <a:ext cx="44574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9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37470" y="204419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2017-2020. Победители (без Спецконкурса).png"/>
          <p:cNvPicPr>
            <a:picLocks noChangeAspect="1"/>
          </p:cNvPicPr>
          <p:nvPr/>
        </p:nvPicPr>
        <p:blipFill>
          <a:blip r:embed="rId3" cstate="print"/>
          <a:srcRect l="3152" t="14964" r="2136" b="8239"/>
          <a:stretch>
            <a:fillRect/>
          </a:stretch>
        </p:blipFill>
        <p:spPr>
          <a:xfrm>
            <a:off x="6528391" y="716657"/>
            <a:ext cx="4954772" cy="2745119"/>
          </a:xfrm>
          <a:prstGeom prst="rect">
            <a:avLst/>
          </a:prstGeom>
        </p:spPr>
      </p:pic>
      <p:pic>
        <p:nvPicPr>
          <p:cNvPr id="12" name="Рисунок 11" descr="2017-2020 объем средств.jpg"/>
          <p:cNvPicPr>
            <a:picLocks noChangeAspect="1"/>
          </p:cNvPicPr>
          <p:nvPr/>
        </p:nvPicPr>
        <p:blipFill>
          <a:blip r:embed="rId4" cstate="print"/>
          <a:srcRect l="3149" t="15879" r="4673" b="6835"/>
          <a:stretch>
            <a:fillRect/>
          </a:stretch>
        </p:blipFill>
        <p:spPr>
          <a:xfrm>
            <a:off x="6528391" y="3530010"/>
            <a:ext cx="4976037" cy="3125972"/>
          </a:xfrm>
          <a:prstGeom prst="rect">
            <a:avLst/>
          </a:prstGeom>
        </p:spPr>
      </p:pic>
      <p:pic>
        <p:nvPicPr>
          <p:cNvPr id="17" name="Рисунок 16" descr="2017-2020. Динамика заявок.png"/>
          <p:cNvPicPr>
            <a:picLocks noChangeAspect="1"/>
          </p:cNvPicPr>
          <p:nvPr/>
        </p:nvPicPr>
        <p:blipFill>
          <a:blip r:embed="rId5"/>
          <a:srcRect l="5540" t="13880" r="9007" b="7806"/>
          <a:stretch>
            <a:fillRect/>
          </a:stretch>
        </p:blipFill>
        <p:spPr>
          <a:xfrm>
            <a:off x="287079" y="1063256"/>
            <a:ext cx="5688419" cy="52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28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5712</TotalTime>
  <Words>512</Words>
  <Application>Microsoft Office PowerPoint</Application>
  <PresentationFormat>Произвольный</PresentationFormat>
  <Paragraphs>143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  </vt:lpstr>
      <vt:lpstr>  </vt:lpstr>
      <vt:lpstr>  </vt:lpstr>
      <vt:lpstr> 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guest</dc:creator>
  <cp:lastModifiedBy>Евгения</cp:lastModifiedBy>
  <cp:revision>441</cp:revision>
  <cp:lastPrinted>2019-01-23T05:01:11Z</cp:lastPrinted>
  <dcterms:created xsi:type="dcterms:W3CDTF">2018-12-12T04:47:18Z</dcterms:created>
  <dcterms:modified xsi:type="dcterms:W3CDTF">2020-12-18T07:30:49Z</dcterms:modified>
</cp:coreProperties>
</file>